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4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9A622-BD0D-4EC6-9EB1-8465D02E73E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1F6F63D-8D09-42F3-83C8-5C5EFA7497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641377-3734-443A-9DE8-EC9B197ABEB4}"/>
              </a:ext>
            </a:extLst>
          </p:cNvPr>
          <p:cNvSpPr>
            <a:spLocks noGrp="1"/>
          </p:cNvSpPr>
          <p:nvPr>
            <p:ph type="dt" sz="half" idx="10"/>
          </p:nvPr>
        </p:nvSpPr>
        <p:spPr/>
        <p:txBody>
          <a:bodyPr/>
          <a:lstStyle/>
          <a:p>
            <a:fld id="{17DC9920-9C92-4473-AD72-B35C6D0DDB3C}" type="datetimeFigureOut">
              <a:rPr lang="zh-CN" altLang="en-US" smtClean="0"/>
              <a:t>2024/9/8</a:t>
            </a:fld>
            <a:endParaRPr lang="zh-CN" altLang="en-US"/>
          </a:p>
        </p:txBody>
      </p:sp>
      <p:sp>
        <p:nvSpPr>
          <p:cNvPr id="5" name="页脚占位符 4">
            <a:extLst>
              <a:ext uri="{FF2B5EF4-FFF2-40B4-BE49-F238E27FC236}">
                <a16:creationId xmlns:a16="http://schemas.microsoft.com/office/drawing/2014/main" id="{83D0F6FC-2A2F-4952-8AA4-FD79E43303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768E1E-2093-4C33-AFA4-17C0083371C3}"/>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676008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7C85C-8F31-46A8-ABD2-C832954A2B0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3824A43-E269-49C5-A36B-5E8E58623CF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56CF180-569B-41B9-9D4F-B1AC6832E5FA}"/>
              </a:ext>
            </a:extLst>
          </p:cNvPr>
          <p:cNvSpPr>
            <a:spLocks noGrp="1"/>
          </p:cNvSpPr>
          <p:nvPr>
            <p:ph type="dt" sz="half" idx="10"/>
          </p:nvPr>
        </p:nvSpPr>
        <p:spPr/>
        <p:txBody>
          <a:bodyPr/>
          <a:lstStyle/>
          <a:p>
            <a:fld id="{17DC9920-9C92-4473-AD72-B35C6D0DDB3C}" type="datetimeFigureOut">
              <a:rPr lang="zh-CN" altLang="en-US" smtClean="0"/>
              <a:t>2024/9/8</a:t>
            </a:fld>
            <a:endParaRPr lang="zh-CN" altLang="en-US"/>
          </a:p>
        </p:txBody>
      </p:sp>
      <p:sp>
        <p:nvSpPr>
          <p:cNvPr id="5" name="页脚占位符 4">
            <a:extLst>
              <a:ext uri="{FF2B5EF4-FFF2-40B4-BE49-F238E27FC236}">
                <a16:creationId xmlns:a16="http://schemas.microsoft.com/office/drawing/2014/main" id="{03F423EA-2EE1-4E18-B6F4-A520CED054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16E31F-CE38-4B73-8B14-3070DB0BFBC4}"/>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61440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61E1FB-9442-4B83-8250-0A0B8C57FF1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685221A-9413-4C3B-B6F3-841AF1FB1C9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025B68-174E-471A-9A96-6146E9FDDE28}"/>
              </a:ext>
            </a:extLst>
          </p:cNvPr>
          <p:cNvSpPr>
            <a:spLocks noGrp="1"/>
          </p:cNvSpPr>
          <p:nvPr>
            <p:ph type="dt" sz="half" idx="10"/>
          </p:nvPr>
        </p:nvSpPr>
        <p:spPr/>
        <p:txBody>
          <a:bodyPr/>
          <a:lstStyle/>
          <a:p>
            <a:fld id="{17DC9920-9C92-4473-AD72-B35C6D0DDB3C}" type="datetimeFigureOut">
              <a:rPr lang="zh-CN" altLang="en-US" smtClean="0"/>
              <a:t>2024/9/8</a:t>
            </a:fld>
            <a:endParaRPr lang="zh-CN" altLang="en-US"/>
          </a:p>
        </p:txBody>
      </p:sp>
      <p:sp>
        <p:nvSpPr>
          <p:cNvPr id="5" name="页脚占位符 4">
            <a:extLst>
              <a:ext uri="{FF2B5EF4-FFF2-40B4-BE49-F238E27FC236}">
                <a16:creationId xmlns:a16="http://schemas.microsoft.com/office/drawing/2014/main" id="{009B84EB-D446-4362-A46C-43DD8FC8B7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6CD2B9-4D82-4064-AE39-912C1C821466}"/>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18930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E89A1-FC15-4EAF-AEEA-D31D3B5400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B395FA-4450-478B-8C55-9B60D48BB2F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EE22620-C8AC-4988-9D03-323BA4ECA535}"/>
              </a:ext>
            </a:extLst>
          </p:cNvPr>
          <p:cNvSpPr>
            <a:spLocks noGrp="1"/>
          </p:cNvSpPr>
          <p:nvPr>
            <p:ph type="dt" sz="half" idx="10"/>
          </p:nvPr>
        </p:nvSpPr>
        <p:spPr/>
        <p:txBody>
          <a:bodyPr/>
          <a:lstStyle/>
          <a:p>
            <a:fld id="{17DC9920-9C92-4473-AD72-B35C6D0DDB3C}" type="datetimeFigureOut">
              <a:rPr lang="zh-CN" altLang="en-US" smtClean="0"/>
              <a:t>2024/9/8</a:t>
            </a:fld>
            <a:endParaRPr lang="zh-CN" altLang="en-US"/>
          </a:p>
        </p:txBody>
      </p:sp>
      <p:sp>
        <p:nvSpPr>
          <p:cNvPr id="5" name="页脚占位符 4">
            <a:extLst>
              <a:ext uri="{FF2B5EF4-FFF2-40B4-BE49-F238E27FC236}">
                <a16:creationId xmlns:a16="http://schemas.microsoft.com/office/drawing/2014/main" id="{6B8C89BE-720D-40BC-95F8-372AC8166C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3A5E88-D19D-4DF2-B857-7237BC111FBB}"/>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32356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5F412-1021-4EFB-B8BE-BF9E8A8590F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83D0367-44BC-4A06-91AC-D8BE397020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5600E6C-09A0-432C-98E0-F2B68C078FF5}"/>
              </a:ext>
            </a:extLst>
          </p:cNvPr>
          <p:cNvSpPr>
            <a:spLocks noGrp="1"/>
          </p:cNvSpPr>
          <p:nvPr>
            <p:ph type="dt" sz="half" idx="10"/>
          </p:nvPr>
        </p:nvSpPr>
        <p:spPr/>
        <p:txBody>
          <a:bodyPr/>
          <a:lstStyle/>
          <a:p>
            <a:fld id="{17DC9920-9C92-4473-AD72-B35C6D0DDB3C}" type="datetimeFigureOut">
              <a:rPr lang="zh-CN" altLang="en-US" smtClean="0"/>
              <a:t>2024/9/8</a:t>
            </a:fld>
            <a:endParaRPr lang="zh-CN" altLang="en-US"/>
          </a:p>
        </p:txBody>
      </p:sp>
      <p:sp>
        <p:nvSpPr>
          <p:cNvPr id="5" name="页脚占位符 4">
            <a:extLst>
              <a:ext uri="{FF2B5EF4-FFF2-40B4-BE49-F238E27FC236}">
                <a16:creationId xmlns:a16="http://schemas.microsoft.com/office/drawing/2014/main" id="{279A1EA6-9F50-4409-B050-BDCAC2DB6C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C9CB85-EEFD-46E3-8925-6FACA6A3F3D4}"/>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570202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D17BF-86AB-42AB-A467-378B66D291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800A28-71BE-4344-B9D3-CE26A3EC3BF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9B45515-2B0F-46CE-9091-52F853976B8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66C82B9-0C57-4C50-B343-C95A257CCDD9}"/>
              </a:ext>
            </a:extLst>
          </p:cNvPr>
          <p:cNvSpPr>
            <a:spLocks noGrp="1"/>
          </p:cNvSpPr>
          <p:nvPr>
            <p:ph type="dt" sz="half" idx="10"/>
          </p:nvPr>
        </p:nvSpPr>
        <p:spPr/>
        <p:txBody>
          <a:bodyPr/>
          <a:lstStyle/>
          <a:p>
            <a:fld id="{17DC9920-9C92-4473-AD72-B35C6D0DDB3C}" type="datetimeFigureOut">
              <a:rPr lang="zh-CN" altLang="en-US" smtClean="0"/>
              <a:t>2024/9/8</a:t>
            </a:fld>
            <a:endParaRPr lang="zh-CN" altLang="en-US"/>
          </a:p>
        </p:txBody>
      </p:sp>
      <p:sp>
        <p:nvSpPr>
          <p:cNvPr id="6" name="页脚占位符 5">
            <a:extLst>
              <a:ext uri="{FF2B5EF4-FFF2-40B4-BE49-F238E27FC236}">
                <a16:creationId xmlns:a16="http://schemas.microsoft.com/office/drawing/2014/main" id="{E7349073-7FD8-47C1-8739-1A20817F1C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D47846-13C1-4DF9-BA04-653E39C84A92}"/>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022391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4EC50-D00E-4E82-BD5C-EDC96733FD6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A0BC371-6345-4AED-9D02-F626E1D848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6A69C7E-8994-4012-94A5-D4F5F2A571F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F5BC0AE-4072-4323-95FE-8A21E647EC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A1C550D-B098-4E99-A1B7-800D416AF4C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FE130AD-B28E-42A2-B423-8FB6A9BD24BA}"/>
              </a:ext>
            </a:extLst>
          </p:cNvPr>
          <p:cNvSpPr>
            <a:spLocks noGrp="1"/>
          </p:cNvSpPr>
          <p:nvPr>
            <p:ph type="dt" sz="half" idx="10"/>
          </p:nvPr>
        </p:nvSpPr>
        <p:spPr/>
        <p:txBody>
          <a:bodyPr/>
          <a:lstStyle/>
          <a:p>
            <a:fld id="{17DC9920-9C92-4473-AD72-B35C6D0DDB3C}" type="datetimeFigureOut">
              <a:rPr lang="zh-CN" altLang="en-US" smtClean="0"/>
              <a:t>2024/9/8</a:t>
            </a:fld>
            <a:endParaRPr lang="zh-CN" altLang="en-US"/>
          </a:p>
        </p:txBody>
      </p:sp>
      <p:sp>
        <p:nvSpPr>
          <p:cNvPr id="8" name="页脚占位符 7">
            <a:extLst>
              <a:ext uri="{FF2B5EF4-FFF2-40B4-BE49-F238E27FC236}">
                <a16:creationId xmlns:a16="http://schemas.microsoft.com/office/drawing/2014/main" id="{0F37C6A9-FF71-4B76-9F92-09366FA9E5E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071EC6B-1C1E-41C7-BBB0-114CB96CF160}"/>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63928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813B8-314A-4AE0-879F-68826A68CA2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FC21F8-A05E-4EDB-A48D-0FF4EDDE0E94}"/>
              </a:ext>
            </a:extLst>
          </p:cNvPr>
          <p:cNvSpPr>
            <a:spLocks noGrp="1"/>
          </p:cNvSpPr>
          <p:nvPr>
            <p:ph type="dt" sz="half" idx="10"/>
          </p:nvPr>
        </p:nvSpPr>
        <p:spPr/>
        <p:txBody>
          <a:bodyPr/>
          <a:lstStyle/>
          <a:p>
            <a:fld id="{17DC9920-9C92-4473-AD72-B35C6D0DDB3C}" type="datetimeFigureOut">
              <a:rPr lang="zh-CN" altLang="en-US" smtClean="0"/>
              <a:t>2024/9/8</a:t>
            </a:fld>
            <a:endParaRPr lang="zh-CN" altLang="en-US"/>
          </a:p>
        </p:txBody>
      </p:sp>
      <p:sp>
        <p:nvSpPr>
          <p:cNvPr id="4" name="页脚占位符 3">
            <a:extLst>
              <a:ext uri="{FF2B5EF4-FFF2-40B4-BE49-F238E27FC236}">
                <a16:creationId xmlns:a16="http://schemas.microsoft.com/office/drawing/2014/main" id="{E477F3D0-8B01-471D-88C8-CCAFB0B9506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BC445-9D7C-4FEE-9331-7BE0FE86B9FB}"/>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3375189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C219ED-FB07-43D6-8BE1-6126D5580096}"/>
              </a:ext>
            </a:extLst>
          </p:cNvPr>
          <p:cNvSpPr>
            <a:spLocks noGrp="1"/>
          </p:cNvSpPr>
          <p:nvPr>
            <p:ph type="dt" sz="half" idx="10"/>
          </p:nvPr>
        </p:nvSpPr>
        <p:spPr/>
        <p:txBody>
          <a:bodyPr/>
          <a:lstStyle/>
          <a:p>
            <a:fld id="{17DC9920-9C92-4473-AD72-B35C6D0DDB3C}" type="datetimeFigureOut">
              <a:rPr lang="zh-CN" altLang="en-US" smtClean="0"/>
              <a:t>2024/9/8</a:t>
            </a:fld>
            <a:endParaRPr lang="zh-CN" altLang="en-US"/>
          </a:p>
        </p:txBody>
      </p:sp>
      <p:sp>
        <p:nvSpPr>
          <p:cNvPr id="3" name="页脚占位符 2">
            <a:extLst>
              <a:ext uri="{FF2B5EF4-FFF2-40B4-BE49-F238E27FC236}">
                <a16:creationId xmlns:a16="http://schemas.microsoft.com/office/drawing/2014/main" id="{636F228A-1D09-4692-BEB0-94F5AA0735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C214C66-815A-472A-8F83-87A8A9F928BE}"/>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1299068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9FCC-7782-453D-B65F-5C1AE30B10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45A2E4D-5837-4262-95C6-4919DB5157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100E656-5980-490A-A5B1-83583FCCF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80D890F-20EB-410B-A2AD-E2706EEDBADC}"/>
              </a:ext>
            </a:extLst>
          </p:cNvPr>
          <p:cNvSpPr>
            <a:spLocks noGrp="1"/>
          </p:cNvSpPr>
          <p:nvPr>
            <p:ph type="dt" sz="half" idx="10"/>
          </p:nvPr>
        </p:nvSpPr>
        <p:spPr/>
        <p:txBody>
          <a:bodyPr/>
          <a:lstStyle/>
          <a:p>
            <a:fld id="{17DC9920-9C92-4473-AD72-B35C6D0DDB3C}" type="datetimeFigureOut">
              <a:rPr lang="zh-CN" altLang="en-US" smtClean="0"/>
              <a:t>2024/9/8</a:t>
            </a:fld>
            <a:endParaRPr lang="zh-CN" altLang="en-US"/>
          </a:p>
        </p:txBody>
      </p:sp>
      <p:sp>
        <p:nvSpPr>
          <p:cNvPr id="6" name="页脚占位符 5">
            <a:extLst>
              <a:ext uri="{FF2B5EF4-FFF2-40B4-BE49-F238E27FC236}">
                <a16:creationId xmlns:a16="http://schemas.microsoft.com/office/drawing/2014/main" id="{E5894E48-B96F-4991-9311-371C8A9D95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929083-DB80-47DF-A1EC-54B09B00E680}"/>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52819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F87BE-EE30-4977-A820-0F51BD18A9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5AAAEC-5DC7-46E1-9C67-9F673A77D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67C6521-A308-4B32-BE6F-5B144ABD7E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5A8A41-B660-4C39-A327-F5217D154C54}"/>
              </a:ext>
            </a:extLst>
          </p:cNvPr>
          <p:cNvSpPr>
            <a:spLocks noGrp="1"/>
          </p:cNvSpPr>
          <p:nvPr>
            <p:ph type="dt" sz="half" idx="10"/>
          </p:nvPr>
        </p:nvSpPr>
        <p:spPr/>
        <p:txBody>
          <a:bodyPr/>
          <a:lstStyle/>
          <a:p>
            <a:fld id="{17DC9920-9C92-4473-AD72-B35C6D0DDB3C}" type="datetimeFigureOut">
              <a:rPr lang="zh-CN" altLang="en-US" smtClean="0"/>
              <a:t>2024/9/8</a:t>
            </a:fld>
            <a:endParaRPr lang="zh-CN" altLang="en-US"/>
          </a:p>
        </p:txBody>
      </p:sp>
      <p:sp>
        <p:nvSpPr>
          <p:cNvPr id="6" name="页脚占位符 5">
            <a:extLst>
              <a:ext uri="{FF2B5EF4-FFF2-40B4-BE49-F238E27FC236}">
                <a16:creationId xmlns:a16="http://schemas.microsoft.com/office/drawing/2014/main" id="{D8F2CAFF-B05A-4627-BF42-F2A1C26FD9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5B8CA7-CA88-417E-B47C-A6D5856FE950}"/>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518756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830BA99-DC30-467F-BBF8-459364CA1B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274AAC-A9A5-45BE-A69C-23E923F15F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B897BB7-59F9-4924-8407-DE8B8223AC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C9920-9C92-4473-AD72-B35C6D0DDB3C}" type="datetimeFigureOut">
              <a:rPr lang="zh-CN" altLang="en-US" smtClean="0"/>
              <a:t>2024/9/8</a:t>
            </a:fld>
            <a:endParaRPr lang="zh-CN" altLang="en-US"/>
          </a:p>
        </p:txBody>
      </p:sp>
      <p:sp>
        <p:nvSpPr>
          <p:cNvPr id="5" name="页脚占位符 4">
            <a:extLst>
              <a:ext uri="{FF2B5EF4-FFF2-40B4-BE49-F238E27FC236}">
                <a16:creationId xmlns:a16="http://schemas.microsoft.com/office/drawing/2014/main" id="{A3BDDA6D-4B45-45AF-96F2-063D38EB5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98A98A-FB3B-4F4A-8FFB-C0F8F0787E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1757597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731F5-0957-4A65-8E94-31A55998EC6D}"/>
              </a:ext>
            </a:extLst>
          </p:cNvPr>
          <p:cNvSpPr>
            <a:spLocks noGrp="1"/>
          </p:cNvSpPr>
          <p:nvPr>
            <p:ph type="ctrTitle"/>
          </p:nvPr>
        </p:nvSpPr>
        <p:spPr/>
        <p:txBody>
          <a:bodyPr/>
          <a:lstStyle/>
          <a:p>
            <a:r>
              <a:rPr lang="en-US" altLang="zh-CN" dirty="0"/>
              <a:t>Docking</a:t>
            </a:r>
            <a:endParaRPr lang="zh-CN" altLang="en-US" dirty="0"/>
          </a:p>
        </p:txBody>
      </p:sp>
      <p:sp>
        <p:nvSpPr>
          <p:cNvPr id="3" name="副标题 2">
            <a:extLst>
              <a:ext uri="{FF2B5EF4-FFF2-40B4-BE49-F238E27FC236}">
                <a16:creationId xmlns:a16="http://schemas.microsoft.com/office/drawing/2014/main" id="{DB83ECFD-5103-451A-8221-2BCD0A5F74AF}"/>
              </a:ext>
            </a:extLst>
          </p:cNvPr>
          <p:cNvSpPr>
            <a:spLocks noGrp="1"/>
          </p:cNvSpPr>
          <p:nvPr>
            <p:ph type="subTitle" idx="1"/>
          </p:nvPr>
        </p:nvSpPr>
        <p:spPr/>
        <p:txBody>
          <a:bodyPr/>
          <a:lstStyle/>
          <a:p>
            <a:r>
              <a:rPr lang="en-US" altLang="zh-CN" dirty="0"/>
              <a:t>Naf Guo</a:t>
            </a:r>
            <a:endParaRPr lang="zh-CN" altLang="en-US" dirty="0"/>
          </a:p>
        </p:txBody>
      </p:sp>
    </p:spTree>
    <p:extLst>
      <p:ext uri="{BB962C8B-B14F-4D97-AF65-F5344CB8AC3E}">
        <p14:creationId xmlns:p14="http://schemas.microsoft.com/office/powerpoint/2010/main" val="66058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C7C06-632A-4679-ADFB-55E26858A97A}"/>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FDEDEC72-C49E-4618-B0BC-65A66F3629F1}"/>
              </a:ext>
            </a:extLst>
          </p:cNvPr>
          <p:cNvPicPr>
            <a:picLocks noGrp="1" noChangeAspect="1"/>
          </p:cNvPicPr>
          <p:nvPr>
            <p:ph idx="1"/>
          </p:nvPr>
        </p:nvPicPr>
        <p:blipFill>
          <a:blip r:embed="rId2"/>
          <a:stretch>
            <a:fillRect/>
          </a:stretch>
        </p:blipFill>
        <p:spPr>
          <a:xfrm>
            <a:off x="4387474" y="1825625"/>
            <a:ext cx="7111974" cy="4351338"/>
          </a:xfrm>
          <a:prstGeom prst="rect">
            <a:avLst/>
          </a:prstGeom>
        </p:spPr>
      </p:pic>
      <p:sp>
        <p:nvSpPr>
          <p:cNvPr id="5" name="文本框 4">
            <a:extLst>
              <a:ext uri="{FF2B5EF4-FFF2-40B4-BE49-F238E27FC236}">
                <a16:creationId xmlns:a16="http://schemas.microsoft.com/office/drawing/2014/main" id="{484F1736-C52F-4452-8C86-E09EA9ED7572}"/>
              </a:ext>
            </a:extLst>
          </p:cNvPr>
          <p:cNvSpPr txBox="1"/>
          <p:nvPr/>
        </p:nvSpPr>
        <p:spPr>
          <a:xfrm>
            <a:off x="340468" y="2185548"/>
            <a:ext cx="2704290" cy="369332"/>
          </a:xfrm>
          <a:prstGeom prst="rect">
            <a:avLst/>
          </a:prstGeom>
          <a:noFill/>
        </p:spPr>
        <p:txBody>
          <a:bodyPr wrap="square" rtlCol="0">
            <a:spAutoFit/>
          </a:bodyPr>
          <a:lstStyle/>
          <a:p>
            <a:r>
              <a:rPr lang="zh-CN" altLang="en-US" dirty="0"/>
              <a:t>切换到</a:t>
            </a:r>
            <a:r>
              <a:rPr lang="en-US" altLang="zh-CN" dirty="0"/>
              <a:t>refine</a:t>
            </a:r>
            <a:r>
              <a:rPr lang="zh-CN" altLang="en-US" dirty="0"/>
              <a:t>选项卡</a:t>
            </a:r>
          </a:p>
        </p:txBody>
      </p:sp>
      <p:cxnSp>
        <p:nvCxnSpPr>
          <p:cNvPr id="7" name="直接箭头连接符 6">
            <a:extLst>
              <a:ext uri="{FF2B5EF4-FFF2-40B4-BE49-F238E27FC236}">
                <a16:creationId xmlns:a16="http://schemas.microsoft.com/office/drawing/2014/main" id="{223624B7-D78C-4189-98E6-128E22E1A8D9}"/>
              </a:ext>
            </a:extLst>
          </p:cNvPr>
          <p:cNvCxnSpPr/>
          <p:nvPr/>
        </p:nvCxnSpPr>
        <p:spPr>
          <a:xfrm>
            <a:off x="2470826" y="2370214"/>
            <a:ext cx="3852153" cy="90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7F07537-22EC-4E5C-976E-ACAF9C6E29E2}"/>
              </a:ext>
            </a:extLst>
          </p:cNvPr>
          <p:cNvSpPr txBox="1"/>
          <p:nvPr/>
        </p:nvSpPr>
        <p:spPr>
          <a:xfrm>
            <a:off x="438538" y="2715208"/>
            <a:ext cx="2704289" cy="923330"/>
          </a:xfrm>
          <a:prstGeom prst="rect">
            <a:avLst/>
          </a:prstGeom>
          <a:noFill/>
        </p:spPr>
        <p:txBody>
          <a:bodyPr wrap="square" rtlCol="0">
            <a:spAutoFit/>
          </a:bodyPr>
          <a:lstStyle/>
          <a:p>
            <a:r>
              <a:rPr lang="zh-CN" altLang="en-US" dirty="0"/>
              <a:t>一样是做好勾选，默认的一般够了，把这个也勾上，点</a:t>
            </a:r>
            <a:r>
              <a:rPr lang="en-US" altLang="zh-CN" dirty="0"/>
              <a:t>optimize</a:t>
            </a:r>
            <a:r>
              <a:rPr lang="zh-CN" altLang="en-US" dirty="0"/>
              <a:t>。</a:t>
            </a:r>
          </a:p>
        </p:txBody>
      </p:sp>
      <p:cxnSp>
        <p:nvCxnSpPr>
          <p:cNvPr id="10" name="直接箭头连接符 9">
            <a:extLst>
              <a:ext uri="{FF2B5EF4-FFF2-40B4-BE49-F238E27FC236}">
                <a16:creationId xmlns:a16="http://schemas.microsoft.com/office/drawing/2014/main" id="{B8AF9D38-48E3-4AF8-A52A-61D6CA783CF9}"/>
              </a:ext>
            </a:extLst>
          </p:cNvPr>
          <p:cNvCxnSpPr/>
          <p:nvPr/>
        </p:nvCxnSpPr>
        <p:spPr>
          <a:xfrm flipV="1">
            <a:off x="2202024" y="2976465"/>
            <a:ext cx="2509935" cy="20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7BAA7B2-C606-43E1-8D53-1E0AEC1A0B4A}"/>
              </a:ext>
            </a:extLst>
          </p:cNvPr>
          <p:cNvPicPr>
            <a:picLocks noChangeAspect="1"/>
          </p:cNvPicPr>
          <p:nvPr/>
        </p:nvPicPr>
        <p:blipFill>
          <a:blip r:embed="rId3"/>
          <a:stretch>
            <a:fillRect/>
          </a:stretch>
        </p:blipFill>
        <p:spPr>
          <a:xfrm>
            <a:off x="438538" y="4248637"/>
            <a:ext cx="2828925" cy="1219200"/>
          </a:xfrm>
          <a:prstGeom prst="rect">
            <a:avLst/>
          </a:prstGeom>
        </p:spPr>
      </p:pic>
      <p:sp>
        <p:nvSpPr>
          <p:cNvPr id="12" name="文本框 11">
            <a:extLst>
              <a:ext uri="{FF2B5EF4-FFF2-40B4-BE49-F238E27FC236}">
                <a16:creationId xmlns:a16="http://schemas.microsoft.com/office/drawing/2014/main" id="{DBBCC6AA-E1D5-4D70-9C58-93A4666EB9D8}"/>
              </a:ext>
            </a:extLst>
          </p:cNvPr>
          <p:cNvSpPr txBox="1"/>
          <p:nvPr/>
        </p:nvSpPr>
        <p:spPr>
          <a:xfrm>
            <a:off x="438538" y="5645020"/>
            <a:ext cx="2606220" cy="646331"/>
          </a:xfrm>
          <a:prstGeom prst="rect">
            <a:avLst/>
          </a:prstGeom>
          <a:noFill/>
        </p:spPr>
        <p:txBody>
          <a:bodyPr wrap="square" rtlCol="0">
            <a:spAutoFit/>
          </a:bodyPr>
          <a:lstStyle/>
          <a:p>
            <a:r>
              <a:rPr lang="zh-CN" altLang="en-US" dirty="0"/>
              <a:t>完成后会出现一个叫</a:t>
            </a:r>
            <a:r>
              <a:rPr lang="en-US" altLang="zh-CN" dirty="0"/>
              <a:t>XX-</a:t>
            </a:r>
            <a:r>
              <a:rPr lang="en-US" altLang="zh-CN" dirty="0" err="1"/>
              <a:t>hbond</a:t>
            </a:r>
            <a:r>
              <a:rPr lang="en-US" altLang="zh-CN" dirty="0"/>
              <a:t>-opt</a:t>
            </a:r>
            <a:r>
              <a:rPr lang="zh-CN" altLang="en-US" dirty="0"/>
              <a:t>的结构。</a:t>
            </a:r>
          </a:p>
        </p:txBody>
      </p:sp>
    </p:spTree>
    <p:extLst>
      <p:ext uri="{BB962C8B-B14F-4D97-AF65-F5344CB8AC3E}">
        <p14:creationId xmlns:p14="http://schemas.microsoft.com/office/powerpoint/2010/main" val="501097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A2F5E-B5F9-44D7-83AE-B18D68AD41CC}"/>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457FDA4C-73FF-4279-83DB-539C9E0B5C62}"/>
              </a:ext>
            </a:extLst>
          </p:cNvPr>
          <p:cNvPicPr>
            <a:picLocks noGrp="1" noChangeAspect="1"/>
          </p:cNvPicPr>
          <p:nvPr>
            <p:ph idx="1"/>
          </p:nvPr>
        </p:nvPicPr>
        <p:blipFill>
          <a:blip r:embed="rId2"/>
          <a:stretch>
            <a:fillRect/>
          </a:stretch>
        </p:blipFill>
        <p:spPr>
          <a:xfrm>
            <a:off x="4908767" y="1690688"/>
            <a:ext cx="6330646" cy="4351338"/>
          </a:xfrm>
          <a:prstGeom prst="rect">
            <a:avLst/>
          </a:prstGeom>
        </p:spPr>
      </p:pic>
      <p:sp>
        <p:nvSpPr>
          <p:cNvPr id="5" name="文本框 4">
            <a:extLst>
              <a:ext uri="{FF2B5EF4-FFF2-40B4-BE49-F238E27FC236}">
                <a16:creationId xmlns:a16="http://schemas.microsoft.com/office/drawing/2014/main" id="{D7BF91F8-6A5E-4C8B-AEF1-85D58CCFC131}"/>
              </a:ext>
            </a:extLst>
          </p:cNvPr>
          <p:cNvSpPr txBox="1"/>
          <p:nvPr/>
        </p:nvSpPr>
        <p:spPr>
          <a:xfrm>
            <a:off x="838200" y="4046706"/>
            <a:ext cx="2410838" cy="646331"/>
          </a:xfrm>
          <a:prstGeom prst="rect">
            <a:avLst/>
          </a:prstGeom>
          <a:noFill/>
        </p:spPr>
        <p:txBody>
          <a:bodyPr wrap="square" rtlCol="0">
            <a:spAutoFit/>
          </a:bodyPr>
          <a:lstStyle/>
          <a:p>
            <a:r>
              <a:rPr lang="zh-CN" altLang="en-US" dirty="0"/>
              <a:t>这时候开始优化能量了。点击</a:t>
            </a:r>
            <a:r>
              <a:rPr lang="en-US" altLang="zh-CN" dirty="0"/>
              <a:t>minimize</a:t>
            </a:r>
            <a:r>
              <a:rPr lang="zh-CN" altLang="en-US" dirty="0"/>
              <a:t>。</a:t>
            </a:r>
          </a:p>
        </p:txBody>
      </p:sp>
      <p:cxnSp>
        <p:nvCxnSpPr>
          <p:cNvPr id="7" name="直接箭头连接符 6">
            <a:extLst>
              <a:ext uri="{FF2B5EF4-FFF2-40B4-BE49-F238E27FC236}">
                <a16:creationId xmlns:a16="http://schemas.microsoft.com/office/drawing/2014/main" id="{F35CC280-6849-4042-9580-03D5FAAAF660}"/>
              </a:ext>
            </a:extLst>
          </p:cNvPr>
          <p:cNvCxnSpPr>
            <a:stCxn id="5" idx="3"/>
          </p:cNvCxnSpPr>
          <p:nvPr/>
        </p:nvCxnSpPr>
        <p:spPr>
          <a:xfrm flipV="1">
            <a:off x="3249038" y="4369871"/>
            <a:ext cx="18774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E2BF51A0-2673-4935-8DD7-B0ABE4DBB895}"/>
              </a:ext>
            </a:extLst>
          </p:cNvPr>
          <p:cNvPicPr>
            <a:picLocks noChangeAspect="1"/>
          </p:cNvPicPr>
          <p:nvPr/>
        </p:nvPicPr>
        <p:blipFill>
          <a:blip r:embed="rId3"/>
          <a:stretch>
            <a:fillRect/>
          </a:stretch>
        </p:blipFill>
        <p:spPr>
          <a:xfrm>
            <a:off x="858263" y="5369833"/>
            <a:ext cx="2390775" cy="704850"/>
          </a:xfrm>
          <a:prstGeom prst="rect">
            <a:avLst/>
          </a:prstGeom>
        </p:spPr>
      </p:pic>
      <p:sp>
        <p:nvSpPr>
          <p:cNvPr id="9" name="文本框 8">
            <a:extLst>
              <a:ext uri="{FF2B5EF4-FFF2-40B4-BE49-F238E27FC236}">
                <a16:creationId xmlns:a16="http://schemas.microsoft.com/office/drawing/2014/main" id="{C42AF705-B553-4200-A7E8-B8250675B10A}"/>
              </a:ext>
            </a:extLst>
          </p:cNvPr>
          <p:cNvSpPr txBox="1"/>
          <p:nvPr/>
        </p:nvSpPr>
        <p:spPr>
          <a:xfrm>
            <a:off x="194388" y="6308209"/>
            <a:ext cx="11608836" cy="369332"/>
          </a:xfrm>
          <a:prstGeom prst="rect">
            <a:avLst/>
          </a:prstGeom>
          <a:noFill/>
        </p:spPr>
        <p:txBody>
          <a:bodyPr wrap="square" rtlCol="0">
            <a:spAutoFit/>
          </a:bodyPr>
          <a:lstStyle/>
          <a:p>
            <a:r>
              <a:rPr lang="zh-CN" altLang="en-US" dirty="0"/>
              <a:t>完成以后会出现一个新结构。重复</a:t>
            </a:r>
            <a:r>
              <a:rPr lang="en-US" altLang="zh-CN" dirty="0"/>
              <a:t>minimize</a:t>
            </a:r>
            <a:r>
              <a:rPr lang="zh-CN" altLang="en-US" dirty="0"/>
              <a:t>多次直到结构没有什么变动位置。这之后蛋白就准备好了。</a:t>
            </a:r>
          </a:p>
        </p:txBody>
      </p:sp>
    </p:spTree>
    <p:extLst>
      <p:ext uri="{BB962C8B-B14F-4D97-AF65-F5344CB8AC3E}">
        <p14:creationId xmlns:p14="http://schemas.microsoft.com/office/powerpoint/2010/main" val="4059815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747D1-C974-45B5-A1FD-20366E1A171D}"/>
              </a:ext>
            </a:extLst>
          </p:cNvPr>
          <p:cNvSpPr>
            <a:spLocks noGrp="1"/>
          </p:cNvSpPr>
          <p:nvPr>
            <p:ph type="title"/>
          </p:nvPr>
        </p:nvSpPr>
        <p:spPr/>
        <p:txBody>
          <a:bodyPr/>
          <a:lstStyle/>
          <a:p>
            <a:r>
              <a:rPr lang="en-US" altLang="zh-CN" dirty="0"/>
              <a:t>Ligand preparation</a:t>
            </a:r>
            <a:endParaRPr lang="zh-CN" altLang="en-US" dirty="0"/>
          </a:p>
        </p:txBody>
      </p:sp>
      <p:sp>
        <p:nvSpPr>
          <p:cNvPr id="3" name="内容占位符 2">
            <a:extLst>
              <a:ext uri="{FF2B5EF4-FFF2-40B4-BE49-F238E27FC236}">
                <a16:creationId xmlns:a16="http://schemas.microsoft.com/office/drawing/2014/main" id="{3186A976-B7B6-4C3E-BCBA-5C033BA584EF}"/>
              </a:ext>
            </a:extLst>
          </p:cNvPr>
          <p:cNvSpPr>
            <a:spLocks noGrp="1"/>
          </p:cNvSpPr>
          <p:nvPr>
            <p:ph idx="1"/>
          </p:nvPr>
        </p:nvSpPr>
        <p:spPr/>
        <p:txBody>
          <a:bodyPr/>
          <a:lstStyle/>
          <a:p>
            <a:r>
              <a:rPr lang="zh-CN" altLang="en-US" dirty="0"/>
              <a:t>首先你得有</a:t>
            </a:r>
            <a:r>
              <a:rPr lang="en-US" altLang="zh-CN" dirty="0"/>
              <a:t>ligand</a:t>
            </a:r>
            <a:r>
              <a:rPr lang="zh-CN" altLang="en-US" dirty="0"/>
              <a:t>，就是你想</a:t>
            </a:r>
            <a:r>
              <a:rPr lang="en-US" altLang="zh-CN" dirty="0"/>
              <a:t>dock</a:t>
            </a:r>
            <a:r>
              <a:rPr lang="zh-CN" altLang="en-US" dirty="0"/>
              <a:t>进去的小分子。你肯定会有的，不然就没意义了。</a:t>
            </a:r>
            <a:endParaRPr lang="en-US" altLang="zh-CN" dirty="0"/>
          </a:p>
          <a:p>
            <a:r>
              <a:rPr lang="zh-CN" altLang="en-US" dirty="0"/>
              <a:t>其次你要这样找到</a:t>
            </a:r>
            <a:r>
              <a:rPr lang="en-US" altLang="zh-CN" dirty="0"/>
              <a:t>ligand preparation</a:t>
            </a:r>
            <a:endParaRPr lang="zh-CN" altLang="en-US" dirty="0"/>
          </a:p>
        </p:txBody>
      </p:sp>
      <p:pic>
        <p:nvPicPr>
          <p:cNvPr id="4" name="图片 3">
            <a:extLst>
              <a:ext uri="{FF2B5EF4-FFF2-40B4-BE49-F238E27FC236}">
                <a16:creationId xmlns:a16="http://schemas.microsoft.com/office/drawing/2014/main" id="{0D04C21B-17B8-4AF3-9A3D-F958872ABF6F}"/>
              </a:ext>
            </a:extLst>
          </p:cNvPr>
          <p:cNvPicPr>
            <a:picLocks noChangeAspect="1"/>
          </p:cNvPicPr>
          <p:nvPr/>
        </p:nvPicPr>
        <p:blipFill>
          <a:blip r:embed="rId2"/>
          <a:stretch>
            <a:fillRect/>
          </a:stretch>
        </p:blipFill>
        <p:spPr>
          <a:xfrm>
            <a:off x="969520" y="3429000"/>
            <a:ext cx="6044631" cy="3154396"/>
          </a:xfrm>
          <a:prstGeom prst="rect">
            <a:avLst/>
          </a:prstGeom>
        </p:spPr>
      </p:pic>
      <p:cxnSp>
        <p:nvCxnSpPr>
          <p:cNvPr id="6" name="直接箭头连接符 5">
            <a:extLst>
              <a:ext uri="{FF2B5EF4-FFF2-40B4-BE49-F238E27FC236}">
                <a16:creationId xmlns:a16="http://schemas.microsoft.com/office/drawing/2014/main" id="{BDE80091-D82A-40ED-BC55-22AC689C92F2}"/>
              </a:ext>
            </a:extLst>
          </p:cNvPr>
          <p:cNvCxnSpPr/>
          <p:nvPr/>
        </p:nvCxnSpPr>
        <p:spPr>
          <a:xfrm>
            <a:off x="5214026" y="3142034"/>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4A1725F-CB66-41D1-B4C9-0B9ADAC883EC}"/>
              </a:ext>
            </a:extLst>
          </p:cNvPr>
          <p:cNvSpPr txBox="1"/>
          <p:nvPr/>
        </p:nvSpPr>
        <p:spPr>
          <a:xfrm>
            <a:off x="7305869" y="3704253"/>
            <a:ext cx="3480319" cy="646331"/>
          </a:xfrm>
          <a:prstGeom prst="rect">
            <a:avLst/>
          </a:prstGeom>
          <a:noFill/>
        </p:spPr>
        <p:txBody>
          <a:bodyPr wrap="square" rtlCol="0">
            <a:spAutoFit/>
          </a:bodyPr>
          <a:lstStyle/>
          <a:p>
            <a:r>
              <a:rPr lang="zh-CN" altLang="en-US" dirty="0"/>
              <a:t>我在</a:t>
            </a:r>
            <a:r>
              <a:rPr lang="en-US" altLang="zh-CN" dirty="0"/>
              <a:t>TASKS search</a:t>
            </a:r>
            <a:r>
              <a:rPr lang="zh-CN" altLang="en-US" dirty="0"/>
              <a:t>里输入了</a:t>
            </a:r>
            <a:r>
              <a:rPr lang="en-US" altLang="zh-CN" dirty="0" err="1"/>
              <a:t>lig</a:t>
            </a:r>
            <a:r>
              <a:rPr lang="zh-CN" altLang="en-US" dirty="0"/>
              <a:t>，找到了要用的</a:t>
            </a:r>
            <a:r>
              <a:rPr lang="en-US" altLang="zh-CN" dirty="0"/>
              <a:t>ligand preparation</a:t>
            </a:r>
            <a:endParaRPr lang="zh-CN" altLang="en-US" dirty="0"/>
          </a:p>
        </p:txBody>
      </p:sp>
    </p:spTree>
    <p:extLst>
      <p:ext uri="{BB962C8B-B14F-4D97-AF65-F5344CB8AC3E}">
        <p14:creationId xmlns:p14="http://schemas.microsoft.com/office/powerpoint/2010/main" val="399075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A1275-E1D0-412C-AB64-7BEF48FAF05C}"/>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F89FCA6C-A344-476A-8ABD-A11EA6289945}"/>
              </a:ext>
            </a:extLst>
          </p:cNvPr>
          <p:cNvPicPr>
            <a:picLocks noGrp="1" noChangeAspect="1"/>
          </p:cNvPicPr>
          <p:nvPr>
            <p:ph idx="1"/>
          </p:nvPr>
        </p:nvPicPr>
        <p:blipFill>
          <a:blip r:embed="rId2"/>
          <a:stretch>
            <a:fillRect/>
          </a:stretch>
        </p:blipFill>
        <p:spPr>
          <a:xfrm>
            <a:off x="5601495" y="1844287"/>
            <a:ext cx="5635653" cy="4351338"/>
          </a:xfrm>
          <a:prstGeom prst="rect">
            <a:avLst/>
          </a:prstGeom>
        </p:spPr>
      </p:pic>
      <p:sp>
        <p:nvSpPr>
          <p:cNvPr id="5" name="文本框 4">
            <a:extLst>
              <a:ext uri="{FF2B5EF4-FFF2-40B4-BE49-F238E27FC236}">
                <a16:creationId xmlns:a16="http://schemas.microsoft.com/office/drawing/2014/main" id="{E9D426F4-1510-4A69-A226-C95C06418AA1}"/>
              </a:ext>
            </a:extLst>
          </p:cNvPr>
          <p:cNvSpPr txBox="1"/>
          <p:nvPr/>
        </p:nvSpPr>
        <p:spPr>
          <a:xfrm>
            <a:off x="838200" y="1398156"/>
            <a:ext cx="3268494" cy="369332"/>
          </a:xfrm>
          <a:prstGeom prst="rect">
            <a:avLst/>
          </a:prstGeom>
          <a:noFill/>
        </p:spPr>
        <p:txBody>
          <a:bodyPr wrap="square" rtlCol="0">
            <a:spAutoFit/>
          </a:bodyPr>
          <a:lstStyle/>
          <a:p>
            <a:r>
              <a:rPr lang="zh-CN" altLang="en-US" dirty="0"/>
              <a:t>进入</a:t>
            </a:r>
            <a:r>
              <a:rPr lang="en-US" altLang="zh-CN" dirty="0" err="1"/>
              <a:t>ligPrep</a:t>
            </a:r>
            <a:r>
              <a:rPr lang="zh-CN" altLang="en-US" dirty="0"/>
              <a:t>后。我们一个个看。</a:t>
            </a:r>
          </a:p>
        </p:txBody>
      </p:sp>
      <p:sp>
        <p:nvSpPr>
          <p:cNvPr id="6" name="文本框 5">
            <a:extLst>
              <a:ext uri="{FF2B5EF4-FFF2-40B4-BE49-F238E27FC236}">
                <a16:creationId xmlns:a16="http://schemas.microsoft.com/office/drawing/2014/main" id="{F8998490-CD5F-4FD0-9CFE-FD65BE7F2C48}"/>
              </a:ext>
            </a:extLst>
          </p:cNvPr>
          <p:cNvSpPr txBox="1"/>
          <p:nvPr/>
        </p:nvSpPr>
        <p:spPr>
          <a:xfrm>
            <a:off x="564203" y="2052536"/>
            <a:ext cx="3852153" cy="646331"/>
          </a:xfrm>
          <a:prstGeom prst="rect">
            <a:avLst/>
          </a:prstGeom>
          <a:noFill/>
        </p:spPr>
        <p:txBody>
          <a:bodyPr wrap="square" rtlCol="0">
            <a:spAutoFit/>
          </a:bodyPr>
          <a:lstStyle/>
          <a:p>
            <a:r>
              <a:rPr lang="zh-CN" altLang="en-US" dirty="0"/>
              <a:t>要准备那些配体？来自文件？来自</a:t>
            </a:r>
            <a:r>
              <a:rPr lang="en-US" altLang="zh-CN" dirty="0"/>
              <a:t>included entry</a:t>
            </a:r>
            <a:r>
              <a:rPr lang="zh-CN" altLang="en-US" dirty="0"/>
              <a:t>？来自</a:t>
            </a:r>
            <a:r>
              <a:rPr lang="en-US" altLang="zh-CN" dirty="0"/>
              <a:t>selected entry</a:t>
            </a:r>
            <a:r>
              <a:rPr lang="zh-CN" altLang="en-US" dirty="0"/>
              <a:t>？</a:t>
            </a:r>
          </a:p>
        </p:txBody>
      </p:sp>
      <p:cxnSp>
        <p:nvCxnSpPr>
          <p:cNvPr id="8" name="直接箭头连接符 7">
            <a:extLst>
              <a:ext uri="{FF2B5EF4-FFF2-40B4-BE49-F238E27FC236}">
                <a16:creationId xmlns:a16="http://schemas.microsoft.com/office/drawing/2014/main" id="{B5C4452D-A952-4B85-A011-3816FC5499A4}"/>
              </a:ext>
            </a:extLst>
          </p:cNvPr>
          <p:cNvCxnSpPr>
            <a:stCxn id="6" idx="3"/>
          </p:cNvCxnSpPr>
          <p:nvPr/>
        </p:nvCxnSpPr>
        <p:spPr>
          <a:xfrm>
            <a:off x="4416356" y="2375702"/>
            <a:ext cx="4007797" cy="542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1B8E6D5-C8E2-4D83-A995-B0BDACF6837A}"/>
              </a:ext>
            </a:extLst>
          </p:cNvPr>
          <p:cNvSpPr txBox="1"/>
          <p:nvPr/>
        </p:nvSpPr>
        <p:spPr>
          <a:xfrm>
            <a:off x="564203" y="4159134"/>
            <a:ext cx="3733470" cy="923330"/>
          </a:xfrm>
          <a:prstGeom prst="rect">
            <a:avLst/>
          </a:prstGeom>
          <a:noFill/>
        </p:spPr>
        <p:txBody>
          <a:bodyPr wrap="square" rtlCol="0">
            <a:spAutoFit/>
          </a:bodyPr>
          <a:lstStyle/>
          <a:p>
            <a:r>
              <a:rPr lang="zh-CN" altLang="en-US" dirty="0"/>
              <a:t>手性的处理，如果你不知道我在说什么的话就去搜一下手性。不过一般也是用默认的。</a:t>
            </a:r>
          </a:p>
        </p:txBody>
      </p:sp>
      <p:cxnSp>
        <p:nvCxnSpPr>
          <p:cNvPr id="11" name="直接箭头连接符 10">
            <a:extLst>
              <a:ext uri="{FF2B5EF4-FFF2-40B4-BE49-F238E27FC236}">
                <a16:creationId xmlns:a16="http://schemas.microsoft.com/office/drawing/2014/main" id="{DB15D981-6829-41F5-80CE-EE6892C6E274}"/>
              </a:ext>
            </a:extLst>
          </p:cNvPr>
          <p:cNvCxnSpPr/>
          <p:nvPr/>
        </p:nvCxnSpPr>
        <p:spPr>
          <a:xfrm>
            <a:off x="4534678" y="4544008"/>
            <a:ext cx="2911151" cy="40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8F18D8B-3AF9-43C2-9F30-9FAAEC83A169}"/>
              </a:ext>
            </a:extLst>
          </p:cNvPr>
          <p:cNvSpPr txBox="1"/>
          <p:nvPr/>
        </p:nvSpPr>
        <p:spPr>
          <a:xfrm>
            <a:off x="564203" y="5338332"/>
            <a:ext cx="3970475" cy="369332"/>
          </a:xfrm>
          <a:prstGeom prst="rect">
            <a:avLst/>
          </a:prstGeom>
          <a:noFill/>
        </p:spPr>
        <p:txBody>
          <a:bodyPr wrap="square" rtlCol="0">
            <a:spAutoFit/>
          </a:bodyPr>
          <a:lstStyle/>
          <a:p>
            <a:r>
              <a:rPr lang="zh-CN" altLang="en-US" dirty="0"/>
              <a:t>点击</a:t>
            </a:r>
            <a:r>
              <a:rPr lang="en-US" altLang="zh-CN" dirty="0"/>
              <a:t>run</a:t>
            </a:r>
            <a:r>
              <a:rPr lang="zh-CN" altLang="en-US" dirty="0"/>
              <a:t>，你也可以改一下</a:t>
            </a:r>
            <a:r>
              <a:rPr lang="en-US" altLang="zh-CN" dirty="0"/>
              <a:t>job name</a:t>
            </a:r>
            <a:r>
              <a:rPr lang="zh-CN" altLang="en-US" dirty="0"/>
              <a:t>。</a:t>
            </a:r>
          </a:p>
        </p:txBody>
      </p:sp>
      <p:cxnSp>
        <p:nvCxnSpPr>
          <p:cNvPr id="14" name="直接箭头连接符 13">
            <a:extLst>
              <a:ext uri="{FF2B5EF4-FFF2-40B4-BE49-F238E27FC236}">
                <a16:creationId xmlns:a16="http://schemas.microsoft.com/office/drawing/2014/main" id="{B6660C65-9EA4-4B25-8F70-16A658745160}"/>
              </a:ext>
            </a:extLst>
          </p:cNvPr>
          <p:cNvCxnSpPr/>
          <p:nvPr/>
        </p:nvCxnSpPr>
        <p:spPr>
          <a:xfrm>
            <a:off x="4416356" y="5522998"/>
            <a:ext cx="6220542" cy="345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716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C89C4-AAC7-4F9D-A6F1-0A66E9547CAC}"/>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806E4BF8-E9DC-4BE1-AEEA-D288F7EC4CC5}"/>
              </a:ext>
            </a:extLst>
          </p:cNvPr>
          <p:cNvPicPr>
            <a:picLocks noGrp="1" noChangeAspect="1"/>
          </p:cNvPicPr>
          <p:nvPr>
            <p:ph idx="1"/>
          </p:nvPr>
        </p:nvPicPr>
        <p:blipFill>
          <a:blip r:embed="rId2"/>
          <a:stretch>
            <a:fillRect/>
          </a:stretch>
        </p:blipFill>
        <p:spPr>
          <a:xfrm>
            <a:off x="6818603" y="1690688"/>
            <a:ext cx="4535197" cy="4351338"/>
          </a:xfrm>
          <a:prstGeom prst="rect">
            <a:avLst/>
          </a:prstGeom>
        </p:spPr>
      </p:pic>
      <p:sp>
        <p:nvSpPr>
          <p:cNvPr id="5" name="文本框 4">
            <a:extLst>
              <a:ext uri="{FF2B5EF4-FFF2-40B4-BE49-F238E27FC236}">
                <a16:creationId xmlns:a16="http://schemas.microsoft.com/office/drawing/2014/main" id="{7205DEEF-3270-4076-AEA3-F65D91C99B3F}"/>
              </a:ext>
            </a:extLst>
          </p:cNvPr>
          <p:cNvSpPr txBox="1"/>
          <p:nvPr/>
        </p:nvSpPr>
        <p:spPr>
          <a:xfrm>
            <a:off x="914400" y="1887166"/>
            <a:ext cx="3560323" cy="3416320"/>
          </a:xfrm>
          <a:prstGeom prst="rect">
            <a:avLst/>
          </a:prstGeom>
          <a:noFill/>
        </p:spPr>
        <p:txBody>
          <a:bodyPr wrap="square" rtlCol="0">
            <a:spAutoFit/>
          </a:bodyPr>
          <a:lstStyle/>
          <a:p>
            <a:r>
              <a:rPr lang="en-US" altLang="zh-CN" dirty="0"/>
              <a:t>Run</a:t>
            </a:r>
            <a:r>
              <a:rPr lang="zh-CN" altLang="en-US" dirty="0"/>
              <a:t>旁边的那个小齿轮很重要，点击以后会出现</a:t>
            </a:r>
            <a:r>
              <a:rPr lang="en-US" altLang="zh-CN" dirty="0"/>
              <a:t>Job Settings</a:t>
            </a:r>
            <a:r>
              <a:rPr lang="zh-CN" altLang="en-US" dirty="0"/>
              <a:t>，选择要用多少了</a:t>
            </a:r>
            <a:r>
              <a:rPr lang="en-US" altLang="zh-CN" dirty="0"/>
              <a:t>CPU</a:t>
            </a:r>
            <a:r>
              <a:rPr lang="zh-CN" altLang="en-US" dirty="0"/>
              <a:t>或者</a:t>
            </a:r>
            <a:r>
              <a:rPr lang="en-US" altLang="zh-CN" dirty="0"/>
              <a:t>GPU</a:t>
            </a:r>
            <a:r>
              <a:rPr lang="zh-CN" altLang="en-US" dirty="0"/>
              <a:t>，分成多少个</a:t>
            </a:r>
            <a:r>
              <a:rPr lang="en-US" altLang="zh-CN" dirty="0" err="1"/>
              <a:t>subjobs</a:t>
            </a:r>
            <a:r>
              <a:rPr lang="zh-CN" altLang="en-US" dirty="0"/>
              <a:t>。这些和你</a:t>
            </a:r>
            <a:r>
              <a:rPr lang="en-US" altLang="zh-CN" dirty="0"/>
              <a:t>job</a:t>
            </a:r>
            <a:r>
              <a:rPr lang="zh-CN" altLang="en-US" dirty="0"/>
              <a:t>的运行速度息息相关。如果你要处理几万个小分子，却只用一个核，只分一个</a:t>
            </a:r>
            <a:r>
              <a:rPr lang="en-US" altLang="zh-CN" dirty="0" err="1"/>
              <a:t>subjobs</a:t>
            </a:r>
            <a:r>
              <a:rPr lang="zh-CN" altLang="en-US" dirty="0"/>
              <a:t>，怕是可以先回去睡几天了。</a:t>
            </a:r>
            <a:r>
              <a:rPr lang="en-US" altLang="zh-CN" dirty="0" err="1"/>
              <a:t>Subjobs</a:t>
            </a:r>
            <a:r>
              <a:rPr lang="zh-CN" altLang="en-US" dirty="0"/>
              <a:t>的数目可以比</a:t>
            </a:r>
            <a:r>
              <a:rPr lang="en-US" altLang="zh-CN" dirty="0"/>
              <a:t>Use</a:t>
            </a:r>
            <a:r>
              <a:rPr lang="zh-CN" altLang="en-US" dirty="0"/>
              <a:t>的</a:t>
            </a:r>
            <a:r>
              <a:rPr lang="en-US" altLang="zh-CN" dirty="0"/>
              <a:t>processer</a:t>
            </a:r>
            <a:r>
              <a:rPr lang="zh-CN" altLang="en-US" dirty="0"/>
              <a:t>数目大，实际上你应该分成</a:t>
            </a:r>
            <a:r>
              <a:rPr lang="en-US" altLang="zh-CN" dirty="0"/>
              <a:t>1.5</a:t>
            </a:r>
            <a:r>
              <a:rPr lang="zh-CN" altLang="en-US" dirty="0"/>
              <a:t>倍核数的</a:t>
            </a:r>
            <a:r>
              <a:rPr lang="en-US" altLang="zh-CN" dirty="0" err="1"/>
              <a:t>subjobs</a:t>
            </a:r>
            <a:r>
              <a:rPr lang="zh-CN" altLang="en-US" dirty="0"/>
              <a:t>。当然，如果你要处理的</a:t>
            </a:r>
            <a:r>
              <a:rPr lang="en-US" altLang="zh-CN" dirty="0"/>
              <a:t>ligand</a:t>
            </a:r>
            <a:r>
              <a:rPr lang="zh-CN" altLang="en-US" dirty="0"/>
              <a:t>数目都没核的数目多就别分了。</a:t>
            </a:r>
          </a:p>
        </p:txBody>
      </p:sp>
      <p:cxnSp>
        <p:nvCxnSpPr>
          <p:cNvPr id="7" name="直接箭头连接符 6">
            <a:extLst>
              <a:ext uri="{FF2B5EF4-FFF2-40B4-BE49-F238E27FC236}">
                <a16:creationId xmlns:a16="http://schemas.microsoft.com/office/drawing/2014/main" id="{EE4F0A7A-EADB-4403-BCEA-DD188B526140}"/>
              </a:ext>
            </a:extLst>
          </p:cNvPr>
          <p:cNvCxnSpPr/>
          <p:nvPr/>
        </p:nvCxnSpPr>
        <p:spPr>
          <a:xfrm>
            <a:off x="3142034" y="2120630"/>
            <a:ext cx="7081736" cy="3560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0E4FA9E-6D95-4B30-913F-67911D6FDA86}"/>
              </a:ext>
            </a:extLst>
          </p:cNvPr>
          <p:cNvCxnSpPr/>
          <p:nvPr/>
        </p:nvCxnSpPr>
        <p:spPr>
          <a:xfrm>
            <a:off x="2528596" y="2649894"/>
            <a:ext cx="6913984" cy="112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1B1CAFF-45AF-4A22-B592-766706428A6C}"/>
              </a:ext>
            </a:extLst>
          </p:cNvPr>
          <p:cNvCxnSpPr/>
          <p:nvPr/>
        </p:nvCxnSpPr>
        <p:spPr>
          <a:xfrm>
            <a:off x="2174033" y="3778898"/>
            <a:ext cx="6055567" cy="125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21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2B65B-18C6-48F4-9C5E-C8DD4A48CA67}"/>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08CD6CED-8B84-4551-9E38-9CC0DA4F2C8D}"/>
              </a:ext>
            </a:extLst>
          </p:cNvPr>
          <p:cNvPicPr>
            <a:picLocks noGrp="1" noChangeAspect="1"/>
          </p:cNvPicPr>
          <p:nvPr>
            <p:ph idx="1"/>
          </p:nvPr>
        </p:nvPicPr>
        <p:blipFill>
          <a:blip r:embed="rId2"/>
          <a:stretch>
            <a:fillRect/>
          </a:stretch>
        </p:blipFill>
        <p:spPr>
          <a:xfrm>
            <a:off x="3915103" y="1732676"/>
            <a:ext cx="7982072" cy="4351338"/>
          </a:xfrm>
          <a:prstGeom prst="rect">
            <a:avLst/>
          </a:prstGeom>
        </p:spPr>
      </p:pic>
      <p:sp>
        <p:nvSpPr>
          <p:cNvPr id="5" name="文本框 4">
            <a:extLst>
              <a:ext uri="{FF2B5EF4-FFF2-40B4-BE49-F238E27FC236}">
                <a16:creationId xmlns:a16="http://schemas.microsoft.com/office/drawing/2014/main" id="{7A0455A9-F7AA-40DF-9FCB-700440EF761C}"/>
              </a:ext>
            </a:extLst>
          </p:cNvPr>
          <p:cNvSpPr txBox="1"/>
          <p:nvPr/>
        </p:nvSpPr>
        <p:spPr>
          <a:xfrm>
            <a:off x="301557" y="1945532"/>
            <a:ext cx="1780162" cy="369332"/>
          </a:xfrm>
          <a:prstGeom prst="rect">
            <a:avLst/>
          </a:prstGeom>
          <a:noFill/>
        </p:spPr>
        <p:txBody>
          <a:bodyPr wrap="square" rtlCol="0">
            <a:spAutoFit/>
          </a:bodyPr>
          <a:lstStyle/>
          <a:p>
            <a:r>
              <a:rPr lang="en-US" altLang="zh-CN" dirty="0"/>
              <a:t>Selected entry</a:t>
            </a:r>
            <a:endParaRPr lang="zh-CN" altLang="en-US" dirty="0"/>
          </a:p>
        </p:txBody>
      </p:sp>
      <p:cxnSp>
        <p:nvCxnSpPr>
          <p:cNvPr id="7" name="直接箭头连接符 6">
            <a:extLst>
              <a:ext uri="{FF2B5EF4-FFF2-40B4-BE49-F238E27FC236}">
                <a16:creationId xmlns:a16="http://schemas.microsoft.com/office/drawing/2014/main" id="{C1C9DD76-7B0C-40AB-9CA3-7716B53BD3F5}"/>
              </a:ext>
            </a:extLst>
          </p:cNvPr>
          <p:cNvCxnSpPr>
            <a:stCxn id="5" idx="3"/>
          </p:cNvCxnSpPr>
          <p:nvPr/>
        </p:nvCxnSpPr>
        <p:spPr>
          <a:xfrm>
            <a:off x="2081719" y="2130198"/>
            <a:ext cx="2373549"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32BCEBC-B953-4237-9E32-64D0775E1348}"/>
              </a:ext>
            </a:extLst>
          </p:cNvPr>
          <p:cNvCxnSpPr>
            <a:stCxn id="5" idx="3"/>
          </p:cNvCxnSpPr>
          <p:nvPr/>
        </p:nvCxnSpPr>
        <p:spPr>
          <a:xfrm>
            <a:off x="2081719" y="2130198"/>
            <a:ext cx="4141799" cy="109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3BC94E9-53D8-4D90-B68E-E731578E7D7F}"/>
              </a:ext>
            </a:extLst>
          </p:cNvPr>
          <p:cNvSpPr txBox="1"/>
          <p:nvPr/>
        </p:nvSpPr>
        <p:spPr>
          <a:xfrm>
            <a:off x="531845" y="4805265"/>
            <a:ext cx="1073021" cy="369332"/>
          </a:xfrm>
          <a:prstGeom prst="rect">
            <a:avLst/>
          </a:prstGeom>
          <a:noFill/>
        </p:spPr>
        <p:txBody>
          <a:bodyPr wrap="square" rtlCol="0">
            <a:spAutoFit/>
          </a:bodyPr>
          <a:lstStyle/>
          <a:p>
            <a:r>
              <a:rPr lang="zh-CN" altLang="en-US" dirty="0"/>
              <a:t>点击</a:t>
            </a:r>
            <a:r>
              <a:rPr lang="en-US" altLang="zh-CN" dirty="0"/>
              <a:t>run</a:t>
            </a:r>
            <a:endParaRPr lang="zh-CN" altLang="en-US" dirty="0"/>
          </a:p>
        </p:txBody>
      </p:sp>
      <p:cxnSp>
        <p:nvCxnSpPr>
          <p:cNvPr id="12" name="直接箭头连接符 11">
            <a:extLst>
              <a:ext uri="{FF2B5EF4-FFF2-40B4-BE49-F238E27FC236}">
                <a16:creationId xmlns:a16="http://schemas.microsoft.com/office/drawing/2014/main" id="{3A1B1F0F-2108-4082-ABBA-5D48FB5E485D}"/>
              </a:ext>
            </a:extLst>
          </p:cNvPr>
          <p:cNvCxnSpPr>
            <a:stCxn id="10" idx="3"/>
          </p:cNvCxnSpPr>
          <p:nvPr/>
        </p:nvCxnSpPr>
        <p:spPr>
          <a:xfrm flipV="1">
            <a:off x="1604866" y="4805265"/>
            <a:ext cx="6596742"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E554D80-40BD-40D2-8DA4-40B6BA592965}"/>
              </a:ext>
            </a:extLst>
          </p:cNvPr>
          <p:cNvSpPr txBox="1"/>
          <p:nvPr/>
        </p:nvSpPr>
        <p:spPr>
          <a:xfrm>
            <a:off x="401215" y="2761861"/>
            <a:ext cx="2939143" cy="1200329"/>
          </a:xfrm>
          <a:prstGeom prst="rect">
            <a:avLst/>
          </a:prstGeom>
          <a:noFill/>
        </p:spPr>
        <p:txBody>
          <a:bodyPr wrap="square" rtlCol="0">
            <a:spAutoFit/>
          </a:bodyPr>
          <a:lstStyle/>
          <a:p>
            <a:r>
              <a:rPr lang="zh-CN" altLang="en-US" dirty="0"/>
              <a:t>注意配体也可以不来自</a:t>
            </a:r>
            <a:r>
              <a:rPr lang="en-US" altLang="zh-CN" dirty="0"/>
              <a:t>selected entry</a:t>
            </a:r>
            <a:r>
              <a:rPr lang="zh-CN" altLang="en-US" dirty="0"/>
              <a:t>，也可以是圆点标记的，也可以来自文件，可以一次选很多个。</a:t>
            </a:r>
          </a:p>
        </p:txBody>
      </p:sp>
      <p:cxnSp>
        <p:nvCxnSpPr>
          <p:cNvPr id="15" name="直接箭头连接符 14">
            <a:extLst>
              <a:ext uri="{FF2B5EF4-FFF2-40B4-BE49-F238E27FC236}">
                <a16:creationId xmlns:a16="http://schemas.microsoft.com/office/drawing/2014/main" id="{4E480949-992B-4B1F-A612-7B0B537C4143}"/>
              </a:ext>
            </a:extLst>
          </p:cNvPr>
          <p:cNvCxnSpPr/>
          <p:nvPr/>
        </p:nvCxnSpPr>
        <p:spPr>
          <a:xfrm flipV="1">
            <a:off x="3181739" y="2575249"/>
            <a:ext cx="1063690" cy="67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67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11B5A-EEED-4701-85D1-9E19B4B105B3}"/>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E4EE6299-4137-4BBF-8B2A-657DEFC3F00C}"/>
              </a:ext>
            </a:extLst>
          </p:cNvPr>
          <p:cNvPicPr>
            <a:picLocks noGrp="1" noChangeAspect="1"/>
          </p:cNvPicPr>
          <p:nvPr>
            <p:ph idx="1"/>
          </p:nvPr>
        </p:nvPicPr>
        <p:blipFill>
          <a:blip r:embed="rId2"/>
          <a:stretch>
            <a:fillRect/>
          </a:stretch>
        </p:blipFill>
        <p:spPr>
          <a:xfrm>
            <a:off x="3271420" y="1690688"/>
            <a:ext cx="8660878" cy="4124228"/>
          </a:xfrm>
          <a:prstGeom prst="rect">
            <a:avLst/>
          </a:prstGeom>
        </p:spPr>
      </p:pic>
      <p:sp>
        <p:nvSpPr>
          <p:cNvPr id="5" name="文本框 4">
            <a:extLst>
              <a:ext uri="{FF2B5EF4-FFF2-40B4-BE49-F238E27FC236}">
                <a16:creationId xmlns:a16="http://schemas.microsoft.com/office/drawing/2014/main" id="{9E07D880-5BE8-4799-B59A-52F3CA1286E6}"/>
              </a:ext>
            </a:extLst>
          </p:cNvPr>
          <p:cNvSpPr txBox="1"/>
          <p:nvPr/>
        </p:nvSpPr>
        <p:spPr>
          <a:xfrm>
            <a:off x="494522" y="2413222"/>
            <a:ext cx="1884784" cy="646331"/>
          </a:xfrm>
          <a:prstGeom prst="rect">
            <a:avLst/>
          </a:prstGeom>
          <a:noFill/>
        </p:spPr>
        <p:txBody>
          <a:bodyPr wrap="square" rtlCol="0">
            <a:spAutoFit/>
          </a:bodyPr>
          <a:lstStyle/>
          <a:p>
            <a:r>
              <a:rPr lang="zh-CN" altLang="en-US" dirty="0"/>
              <a:t>完成以后会出现新的</a:t>
            </a:r>
            <a:r>
              <a:rPr lang="en-US" altLang="zh-CN" dirty="0"/>
              <a:t>entry</a:t>
            </a:r>
            <a:endParaRPr lang="zh-CN" altLang="en-US" dirty="0"/>
          </a:p>
        </p:txBody>
      </p:sp>
      <p:cxnSp>
        <p:nvCxnSpPr>
          <p:cNvPr id="7" name="直接箭头连接符 6">
            <a:extLst>
              <a:ext uri="{FF2B5EF4-FFF2-40B4-BE49-F238E27FC236}">
                <a16:creationId xmlns:a16="http://schemas.microsoft.com/office/drawing/2014/main" id="{E24B1A5C-135B-46AF-98CC-FAE73A4C050A}"/>
              </a:ext>
            </a:extLst>
          </p:cNvPr>
          <p:cNvCxnSpPr/>
          <p:nvPr/>
        </p:nvCxnSpPr>
        <p:spPr>
          <a:xfrm>
            <a:off x="2631233" y="2789853"/>
            <a:ext cx="905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557DE09-A7EB-48C3-899A-2CCA36942ACB}"/>
              </a:ext>
            </a:extLst>
          </p:cNvPr>
          <p:cNvSpPr txBox="1"/>
          <p:nvPr/>
        </p:nvSpPr>
        <p:spPr>
          <a:xfrm>
            <a:off x="494522" y="6046237"/>
            <a:ext cx="8406882" cy="369332"/>
          </a:xfrm>
          <a:prstGeom prst="rect">
            <a:avLst/>
          </a:prstGeom>
          <a:noFill/>
        </p:spPr>
        <p:txBody>
          <a:bodyPr wrap="square" rtlCol="0">
            <a:spAutoFit/>
          </a:bodyPr>
          <a:lstStyle/>
          <a:p>
            <a:r>
              <a:rPr lang="en-US" altLang="zh-CN" dirty="0"/>
              <a:t>Ligand preparation</a:t>
            </a:r>
            <a:r>
              <a:rPr lang="zh-CN" altLang="en-US" dirty="0"/>
              <a:t>这一步就完成了</a:t>
            </a:r>
          </a:p>
        </p:txBody>
      </p:sp>
    </p:spTree>
    <p:extLst>
      <p:ext uri="{BB962C8B-B14F-4D97-AF65-F5344CB8AC3E}">
        <p14:creationId xmlns:p14="http://schemas.microsoft.com/office/powerpoint/2010/main" val="339903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78642-D224-48AD-A463-81438963DDF2}"/>
              </a:ext>
            </a:extLst>
          </p:cNvPr>
          <p:cNvSpPr>
            <a:spLocks noGrp="1"/>
          </p:cNvSpPr>
          <p:nvPr>
            <p:ph type="title"/>
          </p:nvPr>
        </p:nvSpPr>
        <p:spPr/>
        <p:txBody>
          <a:bodyPr/>
          <a:lstStyle/>
          <a:p>
            <a:r>
              <a:rPr lang="en-US" altLang="zh-CN" dirty="0"/>
              <a:t>Grid Generation</a:t>
            </a:r>
            <a:endParaRPr lang="zh-CN" altLang="en-US" dirty="0"/>
          </a:p>
        </p:txBody>
      </p:sp>
      <p:sp>
        <p:nvSpPr>
          <p:cNvPr id="3" name="内容占位符 2">
            <a:extLst>
              <a:ext uri="{FF2B5EF4-FFF2-40B4-BE49-F238E27FC236}">
                <a16:creationId xmlns:a16="http://schemas.microsoft.com/office/drawing/2014/main" id="{47C44C13-8A1A-4FE3-B2E1-8ECFE3688ED2}"/>
              </a:ext>
            </a:extLst>
          </p:cNvPr>
          <p:cNvSpPr>
            <a:spLocks noGrp="1"/>
          </p:cNvSpPr>
          <p:nvPr>
            <p:ph idx="1"/>
          </p:nvPr>
        </p:nvSpPr>
        <p:spPr/>
        <p:txBody>
          <a:bodyPr/>
          <a:lstStyle/>
          <a:p>
            <a:r>
              <a:rPr lang="zh-CN" altLang="en-US" dirty="0"/>
              <a:t>前面说了，</a:t>
            </a:r>
            <a:r>
              <a:rPr lang="en-US" altLang="zh-CN" dirty="0"/>
              <a:t>docking</a:t>
            </a:r>
            <a:r>
              <a:rPr lang="zh-CN" altLang="en-US" dirty="0"/>
              <a:t>就是把小分子放在蛋白口袋里。那你就得告诉软件口袋在哪。这一步就是</a:t>
            </a:r>
            <a:r>
              <a:rPr lang="en-US" altLang="zh-CN" dirty="0"/>
              <a:t>grid generation</a:t>
            </a:r>
            <a:r>
              <a:rPr lang="zh-CN" altLang="en-US" dirty="0"/>
              <a:t>。</a:t>
            </a:r>
          </a:p>
        </p:txBody>
      </p:sp>
      <p:pic>
        <p:nvPicPr>
          <p:cNvPr id="4" name="图片 3">
            <a:extLst>
              <a:ext uri="{FF2B5EF4-FFF2-40B4-BE49-F238E27FC236}">
                <a16:creationId xmlns:a16="http://schemas.microsoft.com/office/drawing/2014/main" id="{32242006-B4E6-4429-B9CF-17AE48213098}"/>
              </a:ext>
            </a:extLst>
          </p:cNvPr>
          <p:cNvPicPr>
            <a:picLocks noChangeAspect="1"/>
          </p:cNvPicPr>
          <p:nvPr/>
        </p:nvPicPr>
        <p:blipFill>
          <a:blip r:embed="rId2"/>
          <a:stretch>
            <a:fillRect/>
          </a:stretch>
        </p:blipFill>
        <p:spPr>
          <a:xfrm>
            <a:off x="1045806" y="2701925"/>
            <a:ext cx="6629400" cy="3790950"/>
          </a:xfrm>
          <a:prstGeom prst="rect">
            <a:avLst/>
          </a:prstGeom>
        </p:spPr>
      </p:pic>
    </p:spTree>
    <p:extLst>
      <p:ext uri="{BB962C8B-B14F-4D97-AF65-F5344CB8AC3E}">
        <p14:creationId xmlns:p14="http://schemas.microsoft.com/office/powerpoint/2010/main" val="3230775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0E1A5-4A2A-4867-B5DA-803FA5EAF6F6}"/>
              </a:ext>
            </a:extLst>
          </p:cNvPr>
          <p:cNvSpPr>
            <a:spLocks noGrp="1"/>
          </p:cNvSpPr>
          <p:nvPr>
            <p:ph type="title"/>
          </p:nvPr>
        </p:nvSpPr>
        <p:spPr/>
        <p:txBody>
          <a:bodyPr/>
          <a:lstStyle/>
          <a:p>
            <a:r>
              <a:rPr lang="en-US" altLang="zh-CN" dirty="0"/>
              <a:t>Grid Generation</a:t>
            </a:r>
            <a:endParaRPr lang="zh-CN" altLang="en-US" dirty="0"/>
          </a:p>
        </p:txBody>
      </p:sp>
      <p:pic>
        <p:nvPicPr>
          <p:cNvPr id="4" name="内容占位符 3">
            <a:extLst>
              <a:ext uri="{FF2B5EF4-FFF2-40B4-BE49-F238E27FC236}">
                <a16:creationId xmlns:a16="http://schemas.microsoft.com/office/drawing/2014/main" id="{12851A81-A62A-4491-A59B-50E4A04BB4D6}"/>
              </a:ext>
            </a:extLst>
          </p:cNvPr>
          <p:cNvPicPr>
            <a:picLocks noGrp="1" noChangeAspect="1"/>
          </p:cNvPicPr>
          <p:nvPr>
            <p:ph idx="1"/>
          </p:nvPr>
        </p:nvPicPr>
        <p:blipFill>
          <a:blip r:embed="rId2"/>
          <a:stretch>
            <a:fillRect/>
          </a:stretch>
        </p:blipFill>
        <p:spPr>
          <a:xfrm>
            <a:off x="3556607" y="1838527"/>
            <a:ext cx="8533926" cy="4095244"/>
          </a:xfrm>
          <a:prstGeom prst="rect">
            <a:avLst/>
          </a:prstGeom>
        </p:spPr>
      </p:pic>
      <p:sp>
        <p:nvSpPr>
          <p:cNvPr id="5" name="文本框 4">
            <a:extLst>
              <a:ext uri="{FF2B5EF4-FFF2-40B4-BE49-F238E27FC236}">
                <a16:creationId xmlns:a16="http://schemas.microsoft.com/office/drawing/2014/main" id="{E31CF120-C6E9-4038-BEC8-D20CD74FA716}"/>
              </a:ext>
            </a:extLst>
          </p:cNvPr>
          <p:cNvSpPr txBox="1"/>
          <p:nvPr/>
        </p:nvSpPr>
        <p:spPr>
          <a:xfrm>
            <a:off x="359923" y="1838527"/>
            <a:ext cx="2694562" cy="1754326"/>
          </a:xfrm>
          <a:prstGeom prst="rect">
            <a:avLst/>
          </a:prstGeom>
          <a:noFill/>
        </p:spPr>
        <p:txBody>
          <a:bodyPr wrap="square" rtlCol="0">
            <a:spAutoFit/>
          </a:bodyPr>
          <a:lstStyle/>
          <a:p>
            <a:r>
              <a:rPr lang="zh-CN" altLang="en-US" dirty="0"/>
              <a:t>当我们运气很好，蛋白里本来就有配体的时候，把</a:t>
            </a:r>
            <a:r>
              <a:rPr lang="en-US" altLang="zh-CN" dirty="0"/>
              <a:t>pick</a:t>
            </a:r>
            <a:r>
              <a:rPr lang="zh-CN" altLang="en-US" dirty="0"/>
              <a:t>勾上，单击一下已经在口袋处的配体，会出现一个紫框，框的中心就是口袋了。</a:t>
            </a:r>
          </a:p>
        </p:txBody>
      </p:sp>
      <p:cxnSp>
        <p:nvCxnSpPr>
          <p:cNvPr id="7" name="直接箭头连接符 6">
            <a:extLst>
              <a:ext uri="{FF2B5EF4-FFF2-40B4-BE49-F238E27FC236}">
                <a16:creationId xmlns:a16="http://schemas.microsoft.com/office/drawing/2014/main" id="{68CCA536-4482-4B1B-8F63-768676BAC471}"/>
              </a:ext>
            </a:extLst>
          </p:cNvPr>
          <p:cNvCxnSpPr/>
          <p:nvPr/>
        </p:nvCxnSpPr>
        <p:spPr>
          <a:xfrm>
            <a:off x="1031132" y="2607013"/>
            <a:ext cx="7558391" cy="544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CACB03C-D976-4FFD-9B65-49C56D0C371D}"/>
              </a:ext>
            </a:extLst>
          </p:cNvPr>
          <p:cNvCxnSpPr/>
          <p:nvPr/>
        </p:nvCxnSpPr>
        <p:spPr>
          <a:xfrm>
            <a:off x="2024743" y="2855167"/>
            <a:ext cx="4413379" cy="1698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452DA82-9F8A-48C8-A876-3C5D4B732F74}"/>
              </a:ext>
            </a:extLst>
          </p:cNvPr>
          <p:cNvCxnSpPr/>
          <p:nvPr/>
        </p:nvCxnSpPr>
        <p:spPr>
          <a:xfrm>
            <a:off x="1530220" y="3151762"/>
            <a:ext cx="2146041" cy="655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971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6ACEC-669F-429E-BE21-2CB9E7DC1BBF}"/>
              </a:ext>
            </a:extLst>
          </p:cNvPr>
          <p:cNvSpPr>
            <a:spLocks noGrp="1"/>
          </p:cNvSpPr>
          <p:nvPr>
            <p:ph type="title"/>
          </p:nvPr>
        </p:nvSpPr>
        <p:spPr/>
        <p:txBody>
          <a:bodyPr/>
          <a:lstStyle/>
          <a:p>
            <a:r>
              <a:rPr lang="en-US" altLang="zh-CN" dirty="0"/>
              <a:t>Grid Generation</a:t>
            </a:r>
            <a:endParaRPr lang="zh-CN" altLang="en-US" dirty="0"/>
          </a:p>
        </p:txBody>
      </p:sp>
      <p:pic>
        <p:nvPicPr>
          <p:cNvPr id="4" name="内容占位符 3">
            <a:extLst>
              <a:ext uri="{FF2B5EF4-FFF2-40B4-BE49-F238E27FC236}">
                <a16:creationId xmlns:a16="http://schemas.microsoft.com/office/drawing/2014/main" id="{D3CED8CA-0F62-464C-93AC-BDCF3640F08B}"/>
              </a:ext>
            </a:extLst>
          </p:cNvPr>
          <p:cNvPicPr>
            <a:picLocks noGrp="1" noChangeAspect="1"/>
          </p:cNvPicPr>
          <p:nvPr>
            <p:ph idx="1"/>
          </p:nvPr>
        </p:nvPicPr>
        <p:blipFill>
          <a:blip r:embed="rId2"/>
          <a:stretch>
            <a:fillRect/>
          </a:stretch>
        </p:blipFill>
        <p:spPr>
          <a:xfrm>
            <a:off x="4142792" y="2039970"/>
            <a:ext cx="7950023" cy="3852312"/>
          </a:xfrm>
          <a:prstGeom prst="rect">
            <a:avLst/>
          </a:prstGeom>
        </p:spPr>
      </p:pic>
      <p:sp>
        <p:nvSpPr>
          <p:cNvPr id="5" name="文本框 4">
            <a:extLst>
              <a:ext uri="{FF2B5EF4-FFF2-40B4-BE49-F238E27FC236}">
                <a16:creationId xmlns:a16="http://schemas.microsoft.com/office/drawing/2014/main" id="{BC155AC0-9AB5-4D1E-AC61-7A6C9B242500}"/>
              </a:ext>
            </a:extLst>
          </p:cNvPr>
          <p:cNvSpPr txBox="1"/>
          <p:nvPr/>
        </p:nvSpPr>
        <p:spPr>
          <a:xfrm>
            <a:off x="429207" y="1690688"/>
            <a:ext cx="3545634" cy="646331"/>
          </a:xfrm>
          <a:prstGeom prst="rect">
            <a:avLst/>
          </a:prstGeom>
          <a:noFill/>
        </p:spPr>
        <p:txBody>
          <a:bodyPr wrap="square" rtlCol="0">
            <a:spAutoFit/>
          </a:bodyPr>
          <a:lstStyle/>
          <a:p>
            <a:r>
              <a:rPr lang="zh-CN" altLang="en-US" b="1" u="sng" dirty="0">
                <a:solidFill>
                  <a:srgbClr val="FF0000"/>
                </a:solidFill>
              </a:rPr>
              <a:t>如果没有已知的配体</a:t>
            </a:r>
            <a:r>
              <a:rPr lang="zh-CN" altLang="en-US" dirty="0"/>
              <a:t>，就只能自己选位置了。先切换到</a:t>
            </a:r>
            <a:r>
              <a:rPr lang="en-US" altLang="zh-CN" dirty="0"/>
              <a:t>site</a:t>
            </a:r>
            <a:r>
              <a:rPr lang="zh-CN" altLang="en-US" dirty="0"/>
              <a:t>选项卡。</a:t>
            </a:r>
          </a:p>
        </p:txBody>
      </p:sp>
      <p:cxnSp>
        <p:nvCxnSpPr>
          <p:cNvPr id="7" name="直接箭头连接符 6">
            <a:extLst>
              <a:ext uri="{FF2B5EF4-FFF2-40B4-BE49-F238E27FC236}">
                <a16:creationId xmlns:a16="http://schemas.microsoft.com/office/drawing/2014/main" id="{F007A9F3-6712-401A-84E7-408D0F4F9630}"/>
              </a:ext>
            </a:extLst>
          </p:cNvPr>
          <p:cNvCxnSpPr/>
          <p:nvPr/>
        </p:nvCxnSpPr>
        <p:spPr>
          <a:xfrm>
            <a:off x="3648269" y="2155371"/>
            <a:ext cx="6046237" cy="653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72CB866-A4CC-4A06-8F53-385655317833}"/>
              </a:ext>
            </a:extLst>
          </p:cNvPr>
          <p:cNvSpPr txBox="1"/>
          <p:nvPr/>
        </p:nvSpPr>
        <p:spPr>
          <a:xfrm>
            <a:off x="559836" y="2603241"/>
            <a:ext cx="3256383" cy="369332"/>
          </a:xfrm>
          <a:prstGeom prst="rect">
            <a:avLst/>
          </a:prstGeom>
          <a:noFill/>
        </p:spPr>
        <p:txBody>
          <a:bodyPr wrap="square" rtlCol="0">
            <a:spAutoFit/>
          </a:bodyPr>
          <a:lstStyle/>
          <a:p>
            <a:r>
              <a:rPr lang="zh-CN" altLang="en-US" dirty="0"/>
              <a:t>点击</a:t>
            </a:r>
            <a:r>
              <a:rPr lang="en-US" altLang="zh-CN" dirty="0"/>
              <a:t>specify residues</a:t>
            </a:r>
            <a:endParaRPr lang="zh-CN" altLang="en-US" dirty="0"/>
          </a:p>
        </p:txBody>
      </p:sp>
      <p:cxnSp>
        <p:nvCxnSpPr>
          <p:cNvPr id="10" name="直接箭头连接符 9">
            <a:extLst>
              <a:ext uri="{FF2B5EF4-FFF2-40B4-BE49-F238E27FC236}">
                <a16:creationId xmlns:a16="http://schemas.microsoft.com/office/drawing/2014/main" id="{F5BB23F7-79D4-492C-A313-85AC9C755592}"/>
              </a:ext>
            </a:extLst>
          </p:cNvPr>
          <p:cNvCxnSpPr/>
          <p:nvPr/>
        </p:nvCxnSpPr>
        <p:spPr>
          <a:xfrm>
            <a:off x="2957804" y="2808514"/>
            <a:ext cx="7660433" cy="5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8C7CAE2-3E65-470F-95E6-D338A6FA168B}"/>
              </a:ext>
            </a:extLst>
          </p:cNvPr>
          <p:cNvSpPr txBox="1"/>
          <p:nvPr/>
        </p:nvSpPr>
        <p:spPr>
          <a:xfrm>
            <a:off x="559836" y="3373017"/>
            <a:ext cx="2052735" cy="369332"/>
          </a:xfrm>
          <a:prstGeom prst="rect">
            <a:avLst/>
          </a:prstGeom>
          <a:noFill/>
        </p:spPr>
        <p:txBody>
          <a:bodyPr wrap="square" rtlCol="0">
            <a:spAutoFit/>
          </a:bodyPr>
          <a:lstStyle/>
          <a:p>
            <a:r>
              <a:rPr lang="zh-CN" altLang="en-US" dirty="0"/>
              <a:t>点击</a:t>
            </a:r>
            <a:r>
              <a:rPr lang="en-US" altLang="zh-CN" dirty="0"/>
              <a:t>select</a:t>
            </a:r>
            <a:endParaRPr lang="zh-CN" altLang="en-US" dirty="0"/>
          </a:p>
        </p:txBody>
      </p:sp>
      <p:cxnSp>
        <p:nvCxnSpPr>
          <p:cNvPr id="13" name="直接箭头连接符 12">
            <a:extLst>
              <a:ext uri="{FF2B5EF4-FFF2-40B4-BE49-F238E27FC236}">
                <a16:creationId xmlns:a16="http://schemas.microsoft.com/office/drawing/2014/main" id="{1355CC2E-E3C7-4B16-AAD1-4DEE86B6B0B3}"/>
              </a:ext>
            </a:extLst>
          </p:cNvPr>
          <p:cNvCxnSpPr/>
          <p:nvPr/>
        </p:nvCxnSpPr>
        <p:spPr>
          <a:xfrm>
            <a:off x="1866122" y="3557683"/>
            <a:ext cx="6251681" cy="9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2AC0CDC-72BD-43EA-9AA2-1DA998F12B03}"/>
              </a:ext>
            </a:extLst>
          </p:cNvPr>
          <p:cNvSpPr txBox="1"/>
          <p:nvPr/>
        </p:nvSpPr>
        <p:spPr>
          <a:xfrm>
            <a:off x="559835" y="4142793"/>
            <a:ext cx="3256383" cy="923330"/>
          </a:xfrm>
          <a:prstGeom prst="rect">
            <a:avLst/>
          </a:prstGeom>
          <a:noFill/>
        </p:spPr>
        <p:txBody>
          <a:bodyPr wrap="square" rtlCol="0">
            <a:spAutoFit/>
          </a:bodyPr>
          <a:lstStyle/>
          <a:p>
            <a:r>
              <a:rPr lang="zh-CN" altLang="en-US" dirty="0"/>
              <a:t>就可以选择几个氨基酸，这几个氨基酸的中心就是是口袋的位置。</a:t>
            </a:r>
          </a:p>
        </p:txBody>
      </p:sp>
      <p:cxnSp>
        <p:nvCxnSpPr>
          <p:cNvPr id="16" name="直接箭头连接符 15">
            <a:extLst>
              <a:ext uri="{FF2B5EF4-FFF2-40B4-BE49-F238E27FC236}">
                <a16:creationId xmlns:a16="http://schemas.microsoft.com/office/drawing/2014/main" id="{A709FEDB-2782-4A25-AA7F-13B03A17B247}"/>
              </a:ext>
            </a:extLst>
          </p:cNvPr>
          <p:cNvCxnSpPr/>
          <p:nvPr/>
        </p:nvCxnSpPr>
        <p:spPr>
          <a:xfrm>
            <a:off x="3648269" y="4441371"/>
            <a:ext cx="494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5DEF3CE-BD20-4EC2-B5F7-EEC4FEF3732C}"/>
              </a:ext>
            </a:extLst>
          </p:cNvPr>
          <p:cNvSpPr txBox="1"/>
          <p:nvPr/>
        </p:nvSpPr>
        <p:spPr>
          <a:xfrm>
            <a:off x="690465" y="5495731"/>
            <a:ext cx="2593911" cy="369332"/>
          </a:xfrm>
          <a:prstGeom prst="rect">
            <a:avLst/>
          </a:prstGeom>
          <a:noFill/>
        </p:spPr>
        <p:txBody>
          <a:bodyPr wrap="square" rtlCol="0">
            <a:spAutoFit/>
          </a:bodyPr>
          <a:lstStyle/>
          <a:p>
            <a:r>
              <a:rPr lang="zh-CN" altLang="en-US" dirty="0"/>
              <a:t>选完以后记得点</a:t>
            </a:r>
            <a:r>
              <a:rPr lang="en-US" altLang="zh-CN" dirty="0"/>
              <a:t>ok</a:t>
            </a:r>
            <a:endParaRPr lang="zh-CN" altLang="en-US" dirty="0"/>
          </a:p>
        </p:txBody>
      </p:sp>
      <p:cxnSp>
        <p:nvCxnSpPr>
          <p:cNvPr id="19" name="直接箭头连接符 18">
            <a:extLst>
              <a:ext uri="{FF2B5EF4-FFF2-40B4-BE49-F238E27FC236}">
                <a16:creationId xmlns:a16="http://schemas.microsoft.com/office/drawing/2014/main" id="{2D07CF86-047B-4CCA-AEE6-BCD7BF8BEA11}"/>
              </a:ext>
            </a:extLst>
          </p:cNvPr>
          <p:cNvCxnSpPr/>
          <p:nvPr/>
        </p:nvCxnSpPr>
        <p:spPr>
          <a:xfrm flipV="1">
            <a:off x="2752531" y="3825551"/>
            <a:ext cx="5691673"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43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6D748-35D4-4ECC-A863-1BDEEF5AD41A}"/>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572ACF5E-85E6-4304-B569-D3D7E0DEE768}"/>
              </a:ext>
            </a:extLst>
          </p:cNvPr>
          <p:cNvSpPr>
            <a:spLocks noGrp="1"/>
          </p:cNvSpPr>
          <p:nvPr>
            <p:ph idx="1"/>
          </p:nvPr>
        </p:nvSpPr>
        <p:spPr/>
        <p:txBody>
          <a:bodyPr/>
          <a:lstStyle/>
          <a:p>
            <a:r>
              <a:rPr lang="en-US" altLang="zh-CN" dirty="0"/>
              <a:t>Docking</a:t>
            </a:r>
            <a:r>
              <a:rPr lang="zh-CN" altLang="en-US" dirty="0"/>
              <a:t>或者我们称分子对接。</a:t>
            </a:r>
            <a:endParaRPr lang="en-US" altLang="zh-CN" dirty="0"/>
          </a:p>
          <a:p>
            <a:r>
              <a:rPr lang="zh-CN" altLang="en-US" dirty="0"/>
              <a:t>分子对接首先产生一个填充受体分子表面的口袋或凹槽的球集，然后生成一系列假定的结合位点。依据受体表面的这些结合点与配体分子的距离匹配原则，将配体分子投映到受体分子表面，来计算其结合的模式和亲和力，并对计算结果进行打分，评判配体与受体的结合程度。</a:t>
            </a:r>
            <a:endParaRPr lang="en-US" altLang="zh-CN" dirty="0"/>
          </a:p>
          <a:p>
            <a:r>
              <a:rPr lang="zh-CN" altLang="en-US" dirty="0"/>
              <a:t>我们分别需要蛋白质和要用于对接的小分子。</a:t>
            </a:r>
          </a:p>
        </p:txBody>
      </p:sp>
    </p:spTree>
    <p:extLst>
      <p:ext uri="{BB962C8B-B14F-4D97-AF65-F5344CB8AC3E}">
        <p14:creationId xmlns:p14="http://schemas.microsoft.com/office/powerpoint/2010/main" val="83667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7E01A-F2A2-4002-A05E-E4CD883CFA8B}"/>
              </a:ext>
            </a:extLst>
          </p:cNvPr>
          <p:cNvSpPr>
            <a:spLocks noGrp="1"/>
          </p:cNvSpPr>
          <p:nvPr>
            <p:ph type="title"/>
          </p:nvPr>
        </p:nvSpPr>
        <p:spPr/>
        <p:txBody>
          <a:bodyPr/>
          <a:lstStyle/>
          <a:p>
            <a:r>
              <a:rPr lang="en-US" altLang="zh-CN" dirty="0"/>
              <a:t>Grid Generation</a:t>
            </a:r>
            <a:endParaRPr lang="zh-CN" altLang="en-US" dirty="0"/>
          </a:p>
        </p:txBody>
      </p:sp>
      <p:pic>
        <p:nvPicPr>
          <p:cNvPr id="4" name="内容占位符 3">
            <a:extLst>
              <a:ext uri="{FF2B5EF4-FFF2-40B4-BE49-F238E27FC236}">
                <a16:creationId xmlns:a16="http://schemas.microsoft.com/office/drawing/2014/main" id="{3792A847-C832-4C9C-8F7F-F0BCAAB42F6F}"/>
              </a:ext>
            </a:extLst>
          </p:cNvPr>
          <p:cNvPicPr>
            <a:picLocks noGrp="1" noChangeAspect="1"/>
          </p:cNvPicPr>
          <p:nvPr>
            <p:ph idx="1"/>
          </p:nvPr>
        </p:nvPicPr>
        <p:blipFill>
          <a:blip r:embed="rId2"/>
          <a:stretch>
            <a:fillRect/>
          </a:stretch>
        </p:blipFill>
        <p:spPr>
          <a:xfrm>
            <a:off x="2940625" y="2146041"/>
            <a:ext cx="8332155" cy="3667028"/>
          </a:xfrm>
          <a:prstGeom prst="rect">
            <a:avLst/>
          </a:prstGeom>
        </p:spPr>
      </p:pic>
      <p:sp>
        <p:nvSpPr>
          <p:cNvPr id="5" name="文本框 4">
            <a:extLst>
              <a:ext uri="{FF2B5EF4-FFF2-40B4-BE49-F238E27FC236}">
                <a16:creationId xmlns:a16="http://schemas.microsoft.com/office/drawing/2014/main" id="{3ABAFFA3-7D6C-45E1-9441-923D5F1B902B}"/>
              </a:ext>
            </a:extLst>
          </p:cNvPr>
          <p:cNvSpPr txBox="1"/>
          <p:nvPr/>
        </p:nvSpPr>
        <p:spPr>
          <a:xfrm>
            <a:off x="485192" y="2341984"/>
            <a:ext cx="1828800" cy="2308324"/>
          </a:xfrm>
          <a:prstGeom prst="rect">
            <a:avLst/>
          </a:prstGeom>
          <a:noFill/>
        </p:spPr>
        <p:txBody>
          <a:bodyPr wrap="square" rtlCol="0">
            <a:spAutoFit/>
          </a:bodyPr>
          <a:lstStyle/>
          <a:p>
            <a:r>
              <a:rPr lang="zh-CN" altLang="en-US" dirty="0"/>
              <a:t>选好位置，如果不准备定义一些限制就可以</a:t>
            </a:r>
            <a:r>
              <a:rPr lang="en-US" altLang="zh-CN" dirty="0"/>
              <a:t>run</a:t>
            </a:r>
            <a:r>
              <a:rPr lang="zh-CN" altLang="en-US" dirty="0"/>
              <a:t>了。一般也不会去加一些限制。想学的话就去找</a:t>
            </a:r>
            <a:r>
              <a:rPr lang="en-US" altLang="zh-CN" dirty="0" err="1"/>
              <a:t>schrodinger</a:t>
            </a:r>
            <a:r>
              <a:rPr lang="zh-CN" altLang="en-US" dirty="0"/>
              <a:t>的教程吧。</a:t>
            </a:r>
          </a:p>
        </p:txBody>
      </p:sp>
      <p:cxnSp>
        <p:nvCxnSpPr>
          <p:cNvPr id="7" name="直接箭头连接符 6">
            <a:extLst>
              <a:ext uri="{FF2B5EF4-FFF2-40B4-BE49-F238E27FC236}">
                <a16:creationId xmlns:a16="http://schemas.microsoft.com/office/drawing/2014/main" id="{4832BDAD-F36D-4634-9BFF-15386D4A6EB2}"/>
              </a:ext>
            </a:extLst>
          </p:cNvPr>
          <p:cNvCxnSpPr/>
          <p:nvPr/>
        </p:nvCxnSpPr>
        <p:spPr>
          <a:xfrm>
            <a:off x="2034073" y="3107094"/>
            <a:ext cx="8854751" cy="1543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3DCE26-95C4-4BBC-A9CF-FD82E8172245}"/>
              </a:ext>
            </a:extLst>
          </p:cNvPr>
          <p:cNvSpPr txBox="1"/>
          <p:nvPr/>
        </p:nvSpPr>
        <p:spPr>
          <a:xfrm>
            <a:off x="578579" y="6308209"/>
            <a:ext cx="8854751" cy="369332"/>
          </a:xfrm>
          <a:prstGeom prst="rect">
            <a:avLst/>
          </a:prstGeom>
          <a:noFill/>
        </p:spPr>
        <p:txBody>
          <a:bodyPr wrap="square" rtlCol="0">
            <a:spAutoFit/>
          </a:bodyPr>
          <a:lstStyle/>
          <a:p>
            <a:r>
              <a:rPr lang="zh-CN" altLang="en-US" dirty="0"/>
              <a:t>这一步也就这样结束了</a:t>
            </a:r>
          </a:p>
        </p:txBody>
      </p:sp>
      <p:sp>
        <p:nvSpPr>
          <p:cNvPr id="9" name="文本框 8">
            <a:extLst>
              <a:ext uri="{FF2B5EF4-FFF2-40B4-BE49-F238E27FC236}">
                <a16:creationId xmlns:a16="http://schemas.microsoft.com/office/drawing/2014/main" id="{801C2AB5-9972-49AC-8F0C-E892639748C9}"/>
              </a:ext>
            </a:extLst>
          </p:cNvPr>
          <p:cNvSpPr txBox="1"/>
          <p:nvPr/>
        </p:nvSpPr>
        <p:spPr>
          <a:xfrm>
            <a:off x="485192" y="4839939"/>
            <a:ext cx="2180253" cy="923330"/>
          </a:xfrm>
          <a:prstGeom prst="rect">
            <a:avLst/>
          </a:prstGeom>
          <a:noFill/>
        </p:spPr>
        <p:txBody>
          <a:bodyPr wrap="square" rtlCol="0">
            <a:spAutoFit/>
          </a:bodyPr>
          <a:lstStyle/>
          <a:p>
            <a:r>
              <a:rPr lang="zh-CN" altLang="en-US" dirty="0"/>
              <a:t>一个好习惯是每次</a:t>
            </a:r>
            <a:r>
              <a:rPr lang="en-US" altLang="zh-CN" dirty="0"/>
              <a:t>run job</a:t>
            </a:r>
            <a:r>
              <a:rPr lang="zh-CN" altLang="en-US" dirty="0"/>
              <a:t>都改个名字，方便记录与寻找。</a:t>
            </a:r>
          </a:p>
        </p:txBody>
      </p:sp>
      <p:cxnSp>
        <p:nvCxnSpPr>
          <p:cNvPr id="11" name="直接箭头连接符 10">
            <a:extLst>
              <a:ext uri="{FF2B5EF4-FFF2-40B4-BE49-F238E27FC236}">
                <a16:creationId xmlns:a16="http://schemas.microsoft.com/office/drawing/2014/main" id="{465E1B39-10C0-4C33-891D-E10E158DD932}"/>
              </a:ext>
            </a:extLst>
          </p:cNvPr>
          <p:cNvCxnSpPr/>
          <p:nvPr/>
        </p:nvCxnSpPr>
        <p:spPr>
          <a:xfrm flipV="1">
            <a:off x="2313992" y="4650308"/>
            <a:ext cx="6447453" cy="65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802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6DF7B-5F7C-4895-880B-1897DA1C9D0B}"/>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F6E95E05-6A72-411D-B5A3-B06A72227814}"/>
              </a:ext>
            </a:extLst>
          </p:cNvPr>
          <p:cNvPicPr>
            <a:picLocks noGrp="1" noChangeAspect="1"/>
          </p:cNvPicPr>
          <p:nvPr>
            <p:ph idx="1"/>
          </p:nvPr>
        </p:nvPicPr>
        <p:blipFill>
          <a:blip r:embed="rId2"/>
          <a:stretch>
            <a:fillRect/>
          </a:stretch>
        </p:blipFill>
        <p:spPr>
          <a:xfrm>
            <a:off x="838200" y="1820554"/>
            <a:ext cx="7010400" cy="3857625"/>
          </a:xfrm>
          <a:prstGeom prst="rect">
            <a:avLst/>
          </a:prstGeom>
        </p:spPr>
      </p:pic>
    </p:spTree>
    <p:extLst>
      <p:ext uri="{BB962C8B-B14F-4D97-AF65-F5344CB8AC3E}">
        <p14:creationId xmlns:p14="http://schemas.microsoft.com/office/powerpoint/2010/main" val="553102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0538F-AC58-4950-9D31-CC84821BED6C}"/>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1B32263D-C01B-47C9-9B1E-2DBA0A64CD25}"/>
              </a:ext>
            </a:extLst>
          </p:cNvPr>
          <p:cNvPicPr>
            <a:picLocks noGrp="1" noChangeAspect="1"/>
          </p:cNvPicPr>
          <p:nvPr>
            <p:ph idx="1"/>
          </p:nvPr>
        </p:nvPicPr>
        <p:blipFill>
          <a:blip r:embed="rId2"/>
          <a:stretch>
            <a:fillRect/>
          </a:stretch>
        </p:blipFill>
        <p:spPr>
          <a:xfrm>
            <a:off x="3190310" y="2276272"/>
            <a:ext cx="8756574" cy="3822870"/>
          </a:xfrm>
          <a:prstGeom prst="rect">
            <a:avLst/>
          </a:prstGeom>
        </p:spPr>
      </p:pic>
      <p:sp>
        <p:nvSpPr>
          <p:cNvPr id="5" name="文本框 4">
            <a:extLst>
              <a:ext uri="{FF2B5EF4-FFF2-40B4-BE49-F238E27FC236}">
                <a16:creationId xmlns:a16="http://schemas.microsoft.com/office/drawing/2014/main" id="{A10AEB7C-11E9-4543-BCCC-533A157D9F67}"/>
              </a:ext>
            </a:extLst>
          </p:cNvPr>
          <p:cNvSpPr txBox="1"/>
          <p:nvPr/>
        </p:nvSpPr>
        <p:spPr>
          <a:xfrm>
            <a:off x="155643" y="2081719"/>
            <a:ext cx="1750978" cy="369332"/>
          </a:xfrm>
          <a:prstGeom prst="rect">
            <a:avLst/>
          </a:prstGeom>
          <a:noFill/>
        </p:spPr>
        <p:txBody>
          <a:bodyPr wrap="square" rtlCol="0">
            <a:spAutoFit/>
          </a:bodyPr>
          <a:lstStyle/>
          <a:p>
            <a:r>
              <a:rPr lang="en-US" altLang="zh-CN" dirty="0"/>
              <a:t>Grid</a:t>
            </a:r>
            <a:r>
              <a:rPr lang="zh-CN" altLang="en-US" dirty="0"/>
              <a:t>文件在哪？</a:t>
            </a:r>
          </a:p>
        </p:txBody>
      </p:sp>
      <p:cxnSp>
        <p:nvCxnSpPr>
          <p:cNvPr id="7" name="直接箭头连接符 6">
            <a:extLst>
              <a:ext uri="{FF2B5EF4-FFF2-40B4-BE49-F238E27FC236}">
                <a16:creationId xmlns:a16="http://schemas.microsoft.com/office/drawing/2014/main" id="{38C367E2-E01C-4A84-B60A-EF226D397C08}"/>
              </a:ext>
            </a:extLst>
          </p:cNvPr>
          <p:cNvCxnSpPr>
            <a:stCxn id="5" idx="3"/>
          </p:cNvCxnSpPr>
          <p:nvPr/>
        </p:nvCxnSpPr>
        <p:spPr>
          <a:xfrm>
            <a:off x="1906621" y="2266385"/>
            <a:ext cx="6293796" cy="79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A4E9BA4-A473-4A02-B773-02EF39C4C58D}"/>
              </a:ext>
            </a:extLst>
          </p:cNvPr>
          <p:cNvSpPr txBox="1"/>
          <p:nvPr/>
        </p:nvSpPr>
        <p:spPr>
          <a:xfrm>
            <a:off x="345233" y="3181739"/>
            <a:ext cx="1561388" cy="2031325"/>
          </a:xfrm>
          <a:prstGeom prst="rect">
            <a:avLst/>
          </a:prstGeom>
          <a:noFill/>
        </p:spPr>
        <p:txBody>
          <a:bodyPr wrap="square" rtlCol="0">
            <a:spAutoFit/>
          </a:bodyPr>
          <a:lstStyle/>
          <a:p>
            <a:r>
              <a:rPr lang="en-US" altLang="zh-CN" dirty="0"/>
              <a:t>Ligand</a:t>
            </a:r>
            <a:r>
              <a:rPr lang="zh-CN" altLang="en-US" dirty="0"/>
              <a:t>在哪？</a:t>
            </a:r>
            <a:endParaRPr lang="en-US" altLang="zh-CN" dirty="0"/>
          </a:p>
          <a:p>
            <a:r>
              <a:rPr lang="zh-CN" altLang="en-US" dirty="0"/>
              <a:t>我这里选的是</a:t>
            </a:r>
            <a:r>
              <a:rPr lang="en-US" altLang="zh-CN" dirty="0"/>
              <a:t>selected entry</a:t>
            </a:r>
            <a:r>
              <a:rPr lang="zh-CN" altLang="en-US" dirty="0"/>
              <a:t>就是右边发亮的这三个了。也可以从文件里找。</a:t>
            </a:r>
          </a:p>
        </p:txBody>
      </p:sp>
      <p:cxnSp>
        <p:nvCxnSpPr>
          <p:cNvPr id="10" name="直接箭头连接符 9">
            <a:extLst>
              <a:ext uri="{FF2B5EF4-FFF2-40B4-BE49-F238E27FC236}">
                <a16:creationId xmlns:a16="http://schemas.microsoft.com/office/drawing/2014/main" id="{5D5DCA35-AEA4-41EE-8F69-2E036E794725}"/>
              </a:ext>
            </a:extLst>
          </p:cNvPr>
          <p:cNvCxnSpPr>
            <a:stCxn id="8" idx="3"/>
          </p:cNvCxnSpPr>
          <p:nvPr/>
        </p:nvCxnSpPr>
        <p:spPr>
          <a:xfrm flipV="1">
            <a:off x="1906621" y="3704258"/>
            <a:ext cx="6546914" cy="4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862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98770-D276-40B0-BE04-0718A1478A8C}"/>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ACFEE5D8-89ED-4FD8-9088-7ACA6D52B4D8}"/>
              </a:ext>
            </a:extLst>
          </p:cNvPr>
          <p:cNvPicPr>
            <a:picLocks noGrp="1" noChangeAspect="1"/>
          </p:cNvPicPr>
          <p:nvPr>
            <p:ph idx="1"/>
          </p:nvPr>
        </p:nvPicPr>
        <p:blipFill>
          <a:blip r:embed="rId2"/>
          <a:stretch>
            <a:fillRect/>
          </a:stretch>
        </p:blipFill>
        <p:spPr>
          <a:xfrm>
            <a:off x="2243522" y="2202024"/>
            <a:ext cx="4480026" cy="3415102"/>
          </a:xfrm>
          <a:prstGeom prst="rect">
            <a:avLst/>
          </a:prstGeom>
        </p:spPr>
      </p:pic>
      <p:sp>
        <p:nvSpPr>
          <p:cNvPr id="5" name="文本框 4">
            <a:extLst>
              <a:ext uri="{FF2B5EF4-FFF2-40B4-BE49-F238E27FC236}">
                <a16:creationId xmlns:a16="http://schemas.microsoft.com/office/drawing/2014/main" id="{68CA3895-8C36-4D38-BF70-F3DCE943CE0F}"/>
              </a:ext>
            </a:extLst>
          </p:cNvPr>
          <p:cNvSpPr txBox="1"/>
          <p:nvPr/>
        </p:nvSpPr>
        <p:spPr>
          <a:xfrm>
            <a:off x="330739" y="2003898"/>
            <a:ext cx="1196503" cy="646331"/>
          </a:xfrm>
          <a:prstGeom prst="rect">
            <a:avLst/>
          </a:prstGeom>
          <a:noFill/>
        </p:spPr>
        <p:txBody>
          <a:bodyPr wrap="square" rtlCol="0">
            <a:spAutoFit/>
          </a:bodyPr>
          <a:lstStyle/>
          <a:p>
            <a:r>
              <a:rPr lang="zh-CN" altLang="en-US" dirty="0"/>
              <a:t>点击</a:t>
            </a:r>
            <a:r>
              <a:rPr lang="en-US" altLang="zh-CN" dirty="0"/>
              <a:t>browse</a:t>
            </a:r>
            <a:endParaRPr lang="zh-CN" altLang="en-US" dirty="0"/>
          </a:p>
        </p:txBody>
      </p:sp>
      <p:cxnSp>
        <p:nvCxnSpPr>
          <p:cNvPr id="7" name="直接箭头连接符 6">
            <a:extLst>
              <a:ext uri="{FF2B5EF4-FFF2-40B4-BE49-F238E27FC236}">
                <a16:creationId xmlns:a16="http://schemas.microsoft.com/office/drawing/2014/main" id="{E49A6635-FE1E-46B4-8A21-9A987FF3D627}"/>
              </a:ext>
            </a:extLst>
          </p:cNvPr>
          <p:cNvCxnSpPr/>
          <p:nvPr/>
        </p:nvCxnSpPr>
        <p:spPr>
          <a:xfrm>
            <a:off x="1235413" y="2315183"/>
            <a:ext cx="4990289" cy="33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22406CB-B728-469F-A2AF-C4EC82C46D8B}"/>
              </a:ext>
            </a:extLst>
          </p:cNvPr>
          <p:cNvSpPr txBox="1"/>
          <p:nvPr/>
        </p:nvSpPr>
        <p:spPr>
          <a:xfrm>
            <a:off x="200111" y="2986245"/>
            <a:ext cx="1833963" cy="1754326"/>
          </a:xfrm>
          <a:prstGeom prst="rect">
            <a:avLst/>
          </a:prstGeom>
          <a:noFill/>
        </p:spPr>
        <p:txBody>
          <a:bodyPr wrap="square" rtlCol="0">
            <a:spAutoFit/>
          </a:bodyPr>
          <a:lstStyle/>
          <a:p>
            <a:r>
              <a:rPr lang="zh-CN" altLang="en-US" dirty="0"/>
              <a:t>出现新的对话框，选择之前做的</a:t>
            </a:r>
            <a:r>
              <a:rPr lang="en-US" altLang="zh-CN" dirty="0"/>
              <a:t>grid</a:t>
            </a:r>
            <a:r>
              <a:rPr lang="zh-CN" altLang="en-US" dirty="0"/>
              <a:t>的工作目录，</a:t>
            </a:r>
            <a:endParaRPr lang="en-US" altLang="zh-CN" dirty="0"/>
          </a:p>
          <a:p>
            <a:r>
              <a:rPr lang="zh-CN" altLang="en-US" dirty="0"/>
              <a:t>双击进入目录后看到一个</a:t>
            </a:r>
            <a:r>
              <a:rPr lang="en-US" altLang="zh-CN" dirty="0"/>
              <a:t>.zip</a:t>
            </a:r>
            <a:r>
              <a:rPr lang="zh-CN" altLang="en-US" dirty="0"/>
              <a:t>文件，就是它了！</a:t>
            </a:r>
          </a:p>
        </p:txBody>
      </p:sp>
      <p:cxnSp>
        <p:nvCxnSpPr>
          <p:cNvPr id="11" name="直接箭头连接符 10">
            <a:extLst>
              <a:ext uri="{FF2B5EF4-FFF2-40B4-BE49-F238E27FC236}">
                <a16:creationId xmlns:a16="http://schemas.microsoft.com/office/drawing/2014/main" id="{D09ED13D-3D94-4884-AAB0-97118C12046D}"/>
              </a:ext>
            </a:extLst>
          </p:cNvPr>
          <p:cNvCxnSpPr/>
          <p:nvPr/>
        </p:nvCxnSpPr>
        <p:spPr>
          <a:xfrm>
            <a:off x="1595535" y="3713584"/>
            <a:ext cx="1651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AA59E91E-A70D-4B0B-82AE-D740095AD409}"/>
              </a:ext>
            </a:extLst>
          </p:cNvPr>
          <p:cNvPicPr>
            <a:picLocks noChangeAspect="1"/>
          </p:cNvPicPr>
          <p:nvPr/>
        </p:nvPicPr>
        <p:blipFill>
          <a:blip r:embed="rId3"/>
          <a:stretch>
            <a:fillRect/>
          </a:stretch>
        </p:blipFill>
        <p:spPr>
          <a:xfrm>
            <a:off x="7439829" y="2808514"/>
            <a:ext cx="3969422" cy="2829001"/>
          </a:xfrm>
          <a:prstGeom prst="rect">
            <a:avLst/>
          </a:prstGeom>
        </p:spPr>
      </p:pic>
      <p:cxnSp>
        <p:nvCxnSpPr>
          <p:cNvPr id="18" name="直接箭头连接符 17">
            <a:extLst>
              <a:ext uri="{FF2B5EF4-FFF2-40B4-BE49-F238E27FC236}">
                <a16:creationId xmlns:a16="http://schemas.microsoft.com/office/drawing/2014/main" id="{26E789E7-6BDD-4B22-BDF4-10FCAA06B8C7}"/>
              </a:ext>
            </a:extLst>
          </p:cNvPr>
          <p:cNvCxnSpPr/>
          <p:nvPr/>
        </p:nvCxnSpPr>
        <p:spPr>
          <a:xfrm flipV="1">
            <a:off x="1418253" y="3429000"/>
            <a:ext cx="7473820" cy="8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F105F0D-9038-4C45-8422-404971AC0E4F}"/>
              </a:ext>
            </a:extLst>
          </p:cNvPr>
          <p:cNvSpPr txBox="1"/>
          <p:nvPr/>
        </p:nvSpPr>
        <p:spPr>
          <a:xfrm>
            <a:off x="330739" y="5523722"/>
            <a:ext cx="904674" cy="369332"/>
          </a:xfrm>
          <a:prstGeom prst="rect">
            <a:avLst/>
          </a:prstGeom>
          <a:noFill/>
        </p:spPr>
        <p:txBody>
          <a:bodyPr wrap="square" rtlCol="0">
            <a:spAutoFit/>
          </a:bodyPr>
          <a:lstStyle/>
          <a:p>
            <a:r>
              <a:rPr lang="en-US" altLang="zh-CN" dirty="0"/>
              <a:t>open</a:t>
            </a:r>
            <a:endParaRPr lang="zh-CN" altLang="en-US" dirty="0"/>
          </a:p>
        </p:txBody>
      </p:sp>
      <p:cxnSp>
        <p:nvCxnSpPr>
          <p:cNvPr id="21" name="直接箭头连接符 20">
            <a:extLst>
              <a:ext uri="{FF2B5EF4-FFF2-40B4-BE49-F238E27FC236}">
                <a16:creationId xmlns:a16="http://schemas.microsoft.com/office/drawing/2014/main" id="{935B7F43-4C59-4DB2-A88F-78AC1C6DD44A}"/>
              </a:ext>
            </a:extLst>
          </p:cNvPr>
          <p:cNvCxnSpPr/>
          <p:nvPr/>
        </p:nvCxnSpPr>
        <p:spPr>
          <a:xfrm flipV="1">
            <a:off x="1054359" y="4851918"/>
            <a:ext cx="4170784"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91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E000D-6F9C-4CA5-9346-8FD7801B5690}"/>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83C60682-BEEE-445A-A2E2-911F78A400E6}"/>
              </a:ext>
            </a:extLst>
          </p:cNvPr>
          <p:cNvPicPr>
            <a:picLocks noGrp="1" noChangeAspect="1"/>
          </p:cNvPicPr>
          <p:nvPr>
            <p:ph idx="1"/>
          </p:nvPr>
        </p:nvPicPr>
        <p:blipFill>
          <a:blip r:embed="rId2"/>
          <a:stretch>
            <a:fillRect/>
          </a:stretch>
        </p:blipFill>
        <p:spPr>
          <a:xfrm>
            <a:off x="5837263" y="1825625"/>
            <a:ext cx="5686634" cy="4351338"/>
          </a:xfrm>
          <a:prstGeom prst="rect">
            <a:avLst/>
          </a:prstGeom>
        </p:spPr>
      </p:pic>
      <p:sp>
        <p:nvSpPr>
          <p:cNvPr id="5" name="文本框 4">
            <a:extLst>
              <a:ext uri="{FF2B5EF4-FFF2-40B4-BE49-F238E27FC236}">
                <a16:creationId xmlns:a16="http://schemas.microsoft.com/office/drawing/2014/main" id="{C0D72124-E49C-424C-85BF-08A2D88BA3BB}"/>
              </a:ext>
            </a:extLst>
          </p:cNvPr>
          <p:cNvSpPr txBox="1"/>
          <p:nvPr/>
        </p:nvSpPr>
        <p:spPr>
          <a:xfrm>
            <a:off x="496111" y="2003898"/>
            <a:ext cx="2811293" cy="369332"/>
          </a:xfrm>
          <a:prstGeom prst="rect">
            <a:avLst/>
          </a:prstGeom>
          <a:noFill/>
        </p:spPr>
        <p:txBody>
          <a:bodyPr wrap="square" rtlCol="0">
            <a:spAutoFit/>
          </a:bodyPr>
          <a:lstStyle/>
          <a:p>
            <a:r>
              <a:rPr lang="zh-CN" altLang="en-US" dirty="0"/>
              <a:t>进入</a:t>
            </a:r>
            <a:r>
              <a:rPr lang="en-US" altLang="zh-CN" dirty="0"/>
              <a:t>settings</a:t>
            </a:r>
            <a:r>
              <a:rPr lang="zh-CN" altLang="en-US" dirty="0"/>
              <a:t>选项卡</a:t>
            </a:r>
          </a:p>
        </p:txBody>
      </p:sp>
      <p:cxnSp>
        <p:nvCxnSpPr>
          <p:cNvPr id="7" name="直接箭头连接符 6">
            <a:extLst>
              <a:ext uri="{FF2B5EF4-FFF2-40B4-BE49-F238E27FC236}">
                <a16:creationId xmlns:a16="http://schemas.microsoft.com/office/drawing/2014/main" id="{4B91E67C-4BD0-44E6-80FA-C746BEFF2813}"/>
              </a:ext>
            </a:extLst>
          </p:cNvPr>
          <p:cNvCxnSpPr/>
          <p:nvPr/>
        </p:nvCxnSpPr>
        <p:spPr>
          <a:xfrm>
            <a:off x="2538919" y="2169268"/>
            <a:ext cx="4114800" cy="38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D0F3964-F561-4BCF-8322-1CEB487F494B}"/>
              </a:ext>
            </a:extLst>
          </p:cNvPr>
          <p:cNvSpPr txBox="1"/>
          <p:nvPr/>
        </p:nvSpPr>
        <p:spPr>
          <a:xfrm>
            <a:off x="496111" y="2967335"/>
            <a:ext cx="2499016" cy="923330"/>
          </a:xfrm>
          <a:prstGeom prst="rect">
            <a:avLst/>
          </a:prstGeom>
          <a:noFill/>
        </p:spPr>
        <p:txBody>
          <a:bodyPr wrap="square" rtlCol="0">
            <a:spAutoFit/>
          </a:bodyPr>
          <a:lstStyle/>
          <a:p>
            <a:r>
              <a:rPr lang="zh-CN" altLang="en-US" dirty="0"/>
              <a:t>选择精度。如果你不是很确定配体会结合就选</a:t>
            </a:r>
            <a:r>
              <a:rPr lang="en-US" altLang="zh-CN" dirty="0"/>
              <a:t>SP</a:t>
            </a:r>
            <a:r>
              <a:rPr lang="zh-CN" altLang="en-US" dirty="0"/>
              <a:t>，确定就</a:t>
            </a:r>
            <a:r>
              <a:rPr lang="en-US" altLang="zh-CN" dirty="0"/>
              <a:t>XP</a:t>
            </a:r>
            <a:r>
              <a:rPr lang="zh-CN" altLang="en-US" dirty="0"/>
              <a:t>。</a:t>
            </a:r>
          </a:p>
        </p:txBody>
      </p:sp>
      <p:cxnSp>
        <p:nvCxnSpPr>
          <p:cNvPr id="10" name="直接箭头连接符 9">
            <a:extLst>
              <a:ext uri="{FF2B5EF4-FFF2-40B4-BE49-F238E27FC236}">
                <a16:creationId xmlns:a16="http://schemas.microsoft.com/office/drawing/2014/main" id="{C8A987CD-EFF0-423C-BB2D-273C10BC9113}"/>
              </a:ext>
            </a:extLst>
          </p:cNvPr>
          <p:cNvCxnSpPr/>
          <p:nvPr/>
        </p:nvCxnSpPr>
        <p:spPr>
          <a:xfrm flipV="1">
            <a:off x="3079102" y="2845837"/>
            <a:ext cx="3016898" cy="49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77F530E-2389-4FB4-986A-0E460212CC26}"/>
              </a:ext>
            </a:extLst>
          </p:cNvPr>
          <p:cNvSpPr txBox="1"/>
          <p:nvPr/>
        </p:nvSpPr>
        <p:spPr>
          <a:xfrm>
            <a:off x="496111" y="5579706"/>
            <a:ext cx="3526972" cy="369332"/>
          </a:xfrm>
          <a:prstGeom prst="rect">
            <a:avLst/>
          </a:prstGeom>
          <a:noFill/>
        </p:spPr>
        <p:txBody>
          <a:bodyPr wrap="square" rtlCol="0">
            <a:spAutoFit/>
          </a:bodyPr>
          <a:lstStyle/>
          <a:p>
            <a:r>
              <a:rPr lang="zh-CN" altLang="en-US" dirty="0"/>
              <a:t>改名字，分配核和</a:t>
            </a:r>
            <a:r>
              <a:rPr lang="en-US" altLang="zh-CN" dirty="0" err="1"/>
              <a:t>subjobs</a:t>
            </a:r>
            <a:r>
              <a:rPr lang="zh-CN" altLang="en-US" dirty="0"/>
              <a:t>，</a:t>
            </a:r>
            <a:r>
              <a:rPr lang="en-US" altLang="zh-CN" dirty="0"/>
              <a:t>run</a:t>
            </a:r>
            <a:endParaRPr lang="zh-CN" altLang="en-US" dirty="0"/>
          </a:p>
        </p:txBody>
      </p:sp>
      <p:cxnSp>
        <p:nvCxnSpPr>
          <p:cNvPr id="13" name="直接箭头连接符 12">
            <a:extLst>
              <a:ext uri="{FF2B5EF4-FFF2-40B4-BE49-F238E27FC236}">
                <a16:creationId xmlns:a16="http://schemas.microsoft.com/office/drawing/2014/main" id="{81FEC542-864B-4315-B962-C2D196FC2766}"/>
              </a:ext>
            </a:extLst>
          </p:cNvPr>
          <p:cNvCxnSpPr>
            <a:stCxn id="11" idx="3"/>
          </p:cNvCxnSpPr>
          <p:nvPr/>
        </p:nvCxnSpPr>
        <p:spPr>
          <a:xfrm>
            <a:off x="4023083" y="5764372"/>
            <a:ext cx="6977709" cy="6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754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ADC465-5327-4D95-80FD-2CB3750794BB}"/>
              </a:ext>
            </a:extLst>
          </p:cNvPr>
          <p:cNvSpPr>
            <a:spLocks noGrp="1"/>
          </p:cNvSpPr>
          <p:nvPr>
            <p:ph type="title"/>
          </p:nvPr>
        </p:nvSpPr>
        <p:spPr>
          <a:xfrm>
            <a:off x="838200" y="365125"/>
            <a:ext cx="10515600" cy="1325563"/>
          </a:xfrm>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2503BBBC-E2BC-4E52-AC67-EEDF53FE9CC8}"/>
              </a:ext>
            </a:extLst>
          </p:cNvPr>
          <p:cNvPicPr>
            <a:picLocks noGrp="1" noChangeAspect="1"/>
          </p:cNvPicPr>
          <p:nvPr>
            <p:ph idx="1"/>
          </p:nvPr>
        </p:nvPicPr>
        <p:blipFill>
          <a:blip r:embed="rId2"/>
          <a:stretch>
            <a:fillRect/>
          </a:stretch>
        </p:blipFill>
        <p:spPr>
          <a:xfrm>
            <a:off x="3393165" y="1690688"/>
            <a:ext cx="8148869" cy="4351338"/>
          </a:xfrm>
          <a:prstGeom prst="rect">
            <a:avLst/>
          </a:prstGeom>
        </p:spPr>
      </p:pic>
      <p:sp>
        <p:nvSpPr>
          <p:cNvPr id="5" name="文本框 4">
            <a:extLst>
              <a:ext uri="{FF2B5EF4-FFF2-40B4-BE49-F238E27FC236}">
                <a16:creationId xmlns:a16="http://schemas.microsoft.com/office/drawing/2014/main" id="{059E2E93-8924-4465-9D65-73E00548E9A7}"/>
              </a:ext>
            </a:extLst>
          </p:cNvPr>
          <p:cNvSpPr txBox="1"/>
          <p:nvPr/>
        </p:nvSpPr>
        <p:spPr>
          <a:xfrm>
            <a:off x="548025" y="3220025"/>
            <a:ext cx="1799617" cy="646331"/>
          </a:xfrm>
          <a:prstGeom prst="rect">
            <a:avLst/>
          </a:prstGeom>
          <a:noFill/>
        </p:spPr>
        <p:txBody>
          <a:bodyPr wrap="square" rtlCol="0">
            <a:spAutoFit/>
          </a:bodyPr>
          <a:lstStyle/>
          <a:p>
            <a:r>
              <a:rPr lang="zh-CN" altLang="en-US" dirty="0"/>
              <a:t>双击把蛋白</a:t>
            </a:r>
            <a:r>
              <a:rPr lang="en-US" altLang="zh-CN" dirty="0"/>
              <a:t>fix</a:t>
            </a:r>
            <a:r>
              <a:rPr lang="zh-CN" altLang="en-US" dirty="0"/>
              <a:t>在</a:t>
            </a:r>
            <a:r>
              <a:rPr lang="en-US" altLang="zh-CN" dirty="0"/>
              <a:t>workspace</a:t>
            </a:r>
            <a:endParaRPr lang="zh-CN" altLang="en-US" dirty="0"/>
          </a:p>
        </p:txBody>
      </p:sp>
      <p:sp>
        <p:nvSpPr>
          <p:cNvPr id="8" name="文本框 7">
            <a:extLst>
              <a:ext uri="{FF2B5EF4-FFF2-40B4-BE49-F238E27FC236}">
                <a16:creationId xmlns:a16="http://schemas.microsoft.com/office/drawing/2014/main" id="{E2ABB894-98E0-4FC6-BB68-1E37FD8EBE92}"/>
              </a:ext>
            </a:extLst>
          </p:cNvPr>
          <p:cNvSpPr txBox="1"/>
          <p:nvPr/>
        </p:nvSpPr>
        <p:spPr>
          <a:xfrm>
            <a:off x="729574" y="4049486"/>
            <a:ext cx="979715" cy="923330"/>
          </a:xfrm>
          <a:prstGeom prst="rect">
            <a:avLst/>
          </a:prstGeom>
          <a:noFill/>
        </p:spPr>
        <p:txBody>
          <a:bodyPr wrap="square" rtlCol="0">
            <a:spAutoFit/>
          </a:bodyPr>
          <a:lstStyle/>
          <a:p>
            <a:r>
              <a:rPr lang="zh-CN" altLang="en-US" dirty="0"/>
              <a:t>点一下显示一个配体</a:t>
            </a:r>
          </a:p>
        </p:txBody>
      </p:sp>
      <p:cxnSp>
        <p:nvCxnSpPr>
          <p:cNvPr id="10" name="直接箭头连接符 9">
            <a:extLst>
              <a:ext uri="{FF2B5EF4-FFF2-40B4-BE49-F238E27FC236}">
                <a16:creationId xmlns:a16="http://schemas.microsoft.com/office/drawing/2014/main" id="{50CCC33D-24B0-4D6D-A5FF-17C168F4C0BB}"/>
              </a:ext>
            </a:extLst>
          </p:cNvPr>
          <p:cNvCxnSpPr/>
          <p:nvPr/>
        </p:nvCxnSpPr>
        <p:spPr>
          <a:xfrm flipV="1">
            <a:off x="1819469" y="3629608"/>
            <a:ext cx="1945135" cy="998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569CFC28-8771-4CF1-BB86-76D6FF5F2A3D}"/>
              </a:ext>
            </a:extLst>
          </p:cNvPr>
          <p:cNvCxnSpPr>
            <a:stCxn id="5" idx="3"/>
          </p:cNvCxnSpPr>
          <p:nvPr/>
        </p:nvCxnSpPr>
        <p:spPr>
          <a:xfrm flipV="1">
            <a:off x="2347642" y="3429000"/>
            <a:ext cx="1636529" cy="11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AB79500-DF2E-402D-B089-150D36BE84C8}"/>
              </a:ext>
            </a:extLst>
          </p:cNvPr>
          <p:cNvSpPr txBox="1"/>
          <p:nvPr/>
        </p:nvSpPr>
        <p:spPr>
          <a:xfrm>
            <a:off x="548025" y="1539551"/>
            <a:ext cx="1943248" cy="369332"/>
          </a:xfrm>
          <a:prstGeom prst="rect">
            <a:avLst/>
          </a:prstGeom>
          <a:noFill/>
        </p:spPr>
        <p:txBody>
          <a:bodyPr wrap="square" rtlCol="0">
            <a:spAutoFit/>
          </a:bodyPr>
          <a:lstStyle/>
          <a:p>
            <a:r>
              <a:rPr lang="zh-CN" altLang="en-US" dirty="0"/>
              <a:t>出现</a:t>
            </a:r>
            <a:r>
              <a:rPr lang="en-US" altLang="zh-CN" dirty="0"/>
              <a:t>glide-dock..</a:t>
            </a:r>
            <a:endParaRPr lang="zh-CN" altLang="en-US" dirty="0"/>
          </a:p>
        </p:txBody>
      </p:sp>
      <p:cxnSp>
        <p:nvCxnSpPr>
          <p:cNvPr id="15" name="直接箭头连接符 14">
            <a:extLst>
              <a:ext uri="{FF2B5EF4-FFF2-40B4-BE49-F238E27FC236}">
                <a16:creationId xmlns:a16="http://schemas.microsoft.com/office/drawing/2014/main" id="{EC78FC92-9E52-4FB5-9A00-CEE03AB67AC3}"/>
              </a:ext>
            </a:extLst>
          </p:cNvPr>
          <p:cNvCxnSpPr/>
          <p:nvPr/>
        </p:nvCxnSpPr>
        <p:spPr>
          <a:xfrm>
            <a:off x="2267339" y="1828800"/>
            <a:ext cx="1782147" cy="1502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175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84FCB-14D2-43A2-A00C-43D6506D8FF4}"/>
              </a:ext>
            </a:extLst>
          </p:cNvPr>
          <p:cNvSpPr>
            <a:spLocks noGrp="1"/>
          </p:cNvSpPr>
          <p:nvPr>
            <p:ph type="title"/>
          </p:nvPr>
        </p:nvSpPr>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A0419893-4523-4B9E-83A5-7E388D548F4F}"/>
              </a:ext>
            </a:extLst>
          </p:cNvPr>
          <p:cNvPicPr>
            <a:picLocks noGrp="1" noChangeAspect="1"/>
          </p:cNvPicPr>
          <p:nvPr>
            <p:ph idx="1"/>
          </p:nvPr>
        </p:nvPicPr>
        <p:blipFill>
          <a:blip r:embed="rId2"/>
          <a:stretch>
            <a:fillRect/>
          </a:stretch>
        </p:blipFill>
        <p:spPr>
          <a:xfrm>
            <a:off x="838200" y="1690688"/>
            <a:ext cx="6450797" cy="4351338"/>
          </a:xfrm>
          <a:prstGeom prst="rect">
            <a:avLst/>
          </a:prstGeom>
        </p:spPr>
      </p:pic>
      <p:sp>
        <p:nvSpPr>
          <p:cNvPr id="5" name="文本框 4">
            <a:extLst>
              <a:ext uri="{FF2B5EF4-FFF2-40B4-BE49-F238E27FC236}">
                <a16:creationId xmlns:a16="http://schemas.microsoft.com/office/drawing/2014/main" id="{45F0634B-0CAD-4DE0-97BA-E21DCD631D53}"/>
              </a:ext>
            </a:extLst>
          </p:cNvPr>
          <p:cNvSpPr txBox="1"/>
          <p:nvPr/>
        </p:nvSpPr>
        <p:spPr>
          <a:xfrm>
            <a:off x="8968902" y="5118696"/>
            <a:ext cx="1118681" cy="923330"/>
          </a:xfrm>
          <a:prstGeom prst="rect">
            <a:avLst/>
          </a:prstGeom>
          <a:noFill/>
        </p:spPr>
        <p:txBody>
          <a:bodyPr wrap="square" rtlCol="0">
            <a:spAutoFit/>
          </a:bodyPr>
          <a:lstStyle/>
          <a:p>
            <a:r>
              <a:rPr lang="zh-CN" altLang="en-US" dirty="0"/>
              <a:t>点击这里查看相互作用</a:t>
            </a:r>
          </a:p>
        </p:txBody>
      </p:sp>
      <p:cxnSp>
        <p:nvCxnSpPr>
          <p:cNvPr id="7" name="直接箭头连接符 6">
            <a:extLst>
              <a:ext uri="{FF2B5EF4-FFF2-40B4-BE49-F238E27FC236}">
                <a16:creationId xmlns:a16="http://schemas.microsoft.com/office/drawing/2014/main" id="{CBCDBF27-9098-4CC4-A0CD-14CDC883217B}"/>
              </a:ext>
            </a:extLst>
          </p:cNvPr>
          <p:cNvCxnSpPr/>
          <p:nvPr/>
        </p:nvCxnSpPr>
        <p:spPr>
          <a:xfrm flipH="1">
            <a:off x="7120647" y="5700409"/>
            <a:ext cx="1682885" cy="184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087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A2DA0-B09F-401F-B84B-9EE123BAB1EF}"/>
              </a:ext>
            </a:extLst>
          </p:cNvPr>
          <p:cNvSpPr>
            <a:spLocks noGrp="1"/>
          </p:cNvSpPr>
          <p:nvPr>
            <p:ph type="title"/>
          </p:nvPr>
        </p:nvSpPr>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064C4BB9-F986-4F0F-B158-FA338A71C5F0}"/>
              </a:ext>
            </a:extLst>
          </p:cNvPr>
          <p:cNvPicPr>
            <a:picLocks noGrp="1" noChangeAspect="1"/>
          </p:cNvPicPr>
          <p:nvPr>
            <p:ph idx="1"/>
          </p:nvPr>
        </p:nvPicPr>
        <p:blipFill>
          <a:blip r:embed="rId2"/>
          <a:stretch>
            <a:fillRect/>
          </a:stretch>
        </p:blipFill>
        <p:spPr>
          <a:xfrm>
            <a:off x="4703363" y="1690688"/>
            <a:ext cx="5304539" cy="4351338"/>
          </a:xfrm>
          <a:prstGeom prst="rect">
            <a:avLst/>
          </a:prstGeom>
        </p:spPr>
      </p:pic>
      <p:sp>
        <p:nvSpPr>
          <p:cNvPr id="5" name="文本框 4">
            <a:extLst>
              <a:ext uri="{FF2B5EF4-FFF2-40B4-BE49-F238E27FC236}">
                <a16:creationId xmlns:a16="http://schemas.microsoft.com/office/drawing/2014/main" id="{88E248F6-A59A-4AC6-AD8F-C96978F5EB95}"/>
              </a:ext>
            </a:extLst>
          </p:cNvPr>
          <p:cNvSpPr txBox="1"/>
          <p:nvPr/>
        </p:nvSpPr>
        <p:spPr>
          <a:xfrm>
            <a:off x="661481" y="1955260"/>
            <a:ext cx="1332689" cy="646331"/>
          </a:xfrm>
          <a:prstGeom prst="rect">
            <a:avLst/>
          </a:prstGeom>
          <a:noFill/>
        </p:spPr>
        <p:txBody>
          <a:bodyPr wrap="square" rtlCol="0">
            <a:spAutoFit/>
          </a:bodyPr>
          <a:lstStyle/>
          <a:p>
            <a:r>
              <a:rPr lang="zh-CN" altLang="en-US" dirty="0"/>
              <a:t>点击这里也可以看</a:t>
            </a:r>
          </a:p>
        </p:txBody>
      </p:sp>
      <p:cxnSp>
        <p:nvCxnSpPr>
          <p:cNvPr id="7" name="直接箭头连接符 6">
            <a:extLst>
              <a:ext uri="{FF2B5EF4-FFF2-40B4-BE49-F238E27FC236}">
                <a16:creationId xmlns:a16="http://schemas.microsoft.com/office/drawing/2014/main" id="{D6889CF3-35E8-40B7-893B-8DC856686679}"/>
              </a:ext>
            </a:extLst>
          </p:cNvPr>
          <p:cNvCxnSpPr>
            <a:stCxn id="5" idx="3"/>
          </p:cNvCxnSpPr>
          <p:nvPr/>
        </p:nvCxnSpPr>
        <p:spPr>
          <a:xfrm flipV="1">
            <a:off x="1994170" y="2227634"/>
            <a:ext cx="2908570" cy="50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729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50AB8-B901-41F4-AF4A-C57B7F3B6BA0}"/>
              </a:ext>
            </a:extLst>
          </p:cNvPr>
          <p:cNvSpPr>
            <a:spLocks noGrp="1"/>
          </p:cNvSpPr>
          <p:nvPr>
            <p:ph type="title"/>
          </p:nvPr>
        </p:nvSpPr>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F291194D-5092-46BA-9BB1-D4A44B8F8E4C}"/>
              </a:ext>
            </a:extLst>
          </p:cNvPr>
          <p:cNvPicPr>
            <a:picLocks noGrp="1" noChangeAspect="1"/>
          </p:cNvPicPr>
          <p:nvPr>
            <p:ph idx="1"/>
          </p:nvPr>
        </p:nvPicPr>
        <p:blipFill>
          <a:blip r:embed="rId2"/>
          <a:stretch>
            <a:fillRect/>
          </a:stretch>
        </p:blipFill>
        <p:spPr>
          <a:xfrm>
            <a:off x="1982691" y="1690688"/>
            <a:ext cx="2889507" cy="4351338"/>
          </a:xfrm>
          <a:prstGeom prst="rect">
            <a:avLst/>
          </a:prstGeom>
        </p:spPr>
      </p:pic>
      <p:sp>
        <p:nvSpPr>
          <p:cNvPr id="5" name="文本框 4">
            <a:extLst>
              <a:ext uri="{FF2B5EF4-FFF2-40B4-BE49-F238E27FC236}">
                <a16:creationId xmlns:a16="http://schemas.microsoft.com/office/drawing/2014/main" id="{3C31CF33-F78E-4399-AE91-56BACD317E19}"/>
              </a:ext>
            </a:extLst>
          </p:cNvPr>
          <p:cNvSpPr txBox="1"/>
          <p:nvPr/>
        </p:nvSpPr>
        <p:spPr>
          <a:xfrm>
            <a:off x="-1" y="1977692"/>
            <a:ext cx="1982691" cy="369332"/>
          </a:xfrm>
          <a:prstGeom prst="rect">
            <a:avLst/>
          </a:prstGeom>
          <a:noFill/>
        </p:spPr>
        <p:txBody>
          <a:bodyPr wrap="square" rtlCol="0">
            <a:spAutoFit/>
          </a:bodyPr>
          <a:lstStyle/>
          <a:p>
            <a:r>
              <a:rPr lang="zh-CN" altLang="en-US" dirty="0"/>
              <a:t>点击</a:t>
            </a:r>
            <a:r>
              <a:rPr lang="en-US" altLang="zh-CN" dirty="0"/>
              <a:t>project table</a:t>
            </a:r>
            <a:endParaRPr lang="zh-CN" altLang="en-US" dirty="0"/>
          </a:p>
        </p:txBody>
      </p:sp>
      <p:cxnSp>
        <p:nvCxnSpPr>
          <p:cNvPr id="7" name="直接箭头连接符 6">
            <a:extLst>
              <a:ext uri="{FF2B5EF4-FFF2-40B4-BE49-F238E27FC236}">
                <a16:creationId xmlns:a16="http://schemas.microsoft.com/office/drawing/2014/main" id="{F2CFF4A7-341F-44C2-84CA-E7ADC9723910}"/>
              </a:ext>
            </a:extLst>
          </p:cNvPr>
          <p:cNvCxnSpPr/>
          <p:nvPr/>
        </p:nvCxnSpPr>
        <p:spPr>
          <a:xfrm flipV="1">
            <a:off x="1789889" y="2091447"/>
            <a:ext cx="642026" cy="97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D1CF04C7-BD6A-4961-B8ED-CCEAF7AD94C7}"/>
              </a:ext>
            </a:extLst>
          </p:cNvPr>
          <p:cNvPicPr>
            <a:picLocks noChangeAspect="1"/>
          </p:cNvPicPr>
          <p:nvPr/>
        </p:nvPicPr>
        <p:blipFill>
          <a:blip r:embed="rId3"/>
          <a:stretch>
            <a:fillRect/>
          </a:stretch>
        </p:blipFill>
        <p:spPr>
          <a:xfrm>
            <a:off x="6096000" y="1690688"/>
            <a:ext cx="5775648" cy="3089083"/>
          </a:xfrm>
          <a:prstGeom prst="rect">
            <a:avLst/>
          </a:prstGeom>
        </p:spPr>
      </p:pic>
      <p:cxnSp>
        <p:nvCxnSpPr>
          <p:cNvPr id="10" name="直接箭头连接符 9">
            <a:extLst>
              <a:ext uri="{FF2B5EF4-FFF2-40B4-BE49-F238E27FC236}">
                <a16:creationId xmlns:a16="http://schemas.microsoft.com/office/drawing/2014/main" id="{334852F3-83A5-482C-AE17-9919614CF335}"/>
              </a:ext>
            </a:extLst>
          </p:cNvPr>
          <p:cNvCxnSpPr/>
          <p:nvPr/>
        </p:nvCxnSpPr>
        <p:spPr>
          <a:xfrm>
            <a:off x="5122506" y="3181739"/>
            <a:ext cx="746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565398D-09DA-48B5-95E9-C54B2B0C3033}"/>
              </a:ext>
            </a:extLst>
          </p:cNvPr>
          <p:cNvSpPr txBox="1"/>
          <p:nvPr/>
        </p:nvSpPr>
        <p:spPr>
          <a:xfrm>
            <a:off x="5215811" y="2761861"/>
            <a:ext cx="653143" cy="369332"/>
          </a:xfrm>
          <a:prstGeom prst="rect">
            <a:avLst/>
          </a:prstGeom>
          <a:noFill/>
        </p:spPr>
        <p:txBody>
          <a:bodyPr wrap="square" rtlCol="0">
            <a:spAutoFit/>
          </a:bodyPr>
          <a:lstStyle/>
          <a:p>
            <a:r>
              <a:rPr lang="zh-CN" altLang="en-US" dirty="0"/>
              <a:t>出现</a:t>
            </a:r>
          </a:p>
        </p:txBody>
      </p:sp>
      <p:sp>
        <p:nvSpPr>
          <p:cNvPr id="12" name="文本框 11">
            <a:extLst>
              <a:ext uri="{FF2B5EF4-FFF2-40B4-BE49-F238E27FC236}">
                <a16:creationId xmlns:a16="http://schemas.microsoft.com/office/drawing/2014/main" id="{80498FA2-68BA-4813-97FA-DBD53DBC3FA4}"/>
              </a:ext>
            </a:extLst>
          </p:cNvPr>
          <p:cNvSpPr txBox="1"/>
          <p:nvPr/>
        </p:nvSpPr>
        <p:spPr>
          <a:xfrm>
            <a:off x="8052318" y="5299788"/>
            <a:ext cx="4049486" cy="369332"/>
          </a:xfrm>
          <a:prstGeom prst="rect">
            <a:avLst/>
          </a:prstGeom>
          <a:noFill/>
        </p:spPr>
        <p:txBody>
          <a:bodyPr wrap="square" rtlCol="0">
            <a:spAutoFit/>
          </a:bodyPr>
          <a:lstStyle/>
          <a:p>
            <a:r>
              <a:rPr lang="zh-CN" altLang="en-US" dirty="0"/>
              <a:t>可以查看</a:t>
            </a:r>
            <a:r>
              <a:rPr lang="en-US" altLang="zh-CN" dirty="0"/>
              <a:t>docking score</a:t>
            </a:r>
            <a:r>
              <a:rPr lang="zh-CN" altLang="en-US" dirty="0"/>
              <a:t>，越负越好</a:t>
            </a:r>
          </a:p>
        </p:txBody>
      </p:sp>
      <p:cxnSp>
        <p:nvCxnSpPr>
          <p:cNvPr id="14" name="直接箭头连接符 13">
            <a:extLst>
              <a:ext uri="{FF2B5EF4-FFF2-40B4-BE49-F238E27FC236}">
                <a16:creationId xmlns:a16="http://schemas.microsoft.com/office/drawing/2014/main" id="{603906A1-8F44-4439-B863-76CBC18F15A9}"/>
              </a:ext>
            </a:extLst>
          </p:cNvPr>
          <p:cNvCxnSpPr/>
          <p:nvPr/>
        </p:nvCxnSpPr>
        <p:spPr>
          <a:xfrm flipV="1">
            <a:off x="11168743" y="2584580"/>
            <a:ext cx="0" cy="267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0EB5D8D-A819-46A1-9223-89A2CA43AA46}"/>
              </a:ext>
            </a:extLst>
          </p:cNvPr>
          <p:cNvSpPr txBox="1"/>
          <p:nvPr/>
        </p:nvSpPr>
        <p:spPr>
          <a:xfrm>
            <a:off x="5057192" y="5934269"/>
            <a:ext cx="6814456" cy="646331"/>
          </a:xfrm>
          <a:prstGeom prst="rect">
            <a:avLst/>
          </a:prstGeom>
          <a:noFill/>
        </p:spPr>
        <p:txBody>
          <a:bodyPr wrap="square" rtlCol="0">
            <a:spAutoFit/>
          </a:bodyPr>
          <a:lstStyle/>
          <a:p>
            <a:r>
              <a:rPr lang="zh-CN" altLang="en-US" dirty="0"/>
              <a:t>但是要记住，软件不是化学家，分数不是绝对的。只能做富集，不能下决断。最终要靠实验。</a:t>
            </a:r>
          </a:p>
        </p:txBody>
      </p:sp>
    </p:spTree>
    <p:extLst>
      <p:ext uri="{BB962C8B-B14F-4D97-AF65-F5344CB8AC3E}">
        <p14:creationId xmlns:p14="http://schemas.microsoft.com/office/powerpoint/2010/main" val="1106472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798C9-68CA-4C99-908D-EFA157B620D4}"/>
              </a:ext>
            </a:extLst>
          </p:cNvPr>
          <p:cNvSpPr>
            <a:spLocks noGrp="1"/>
          </p:cNvSpPr>
          <p:nvPr>
            <p:ph type="title"/>
          </p:nvPr>
        </p:nvSpPr>
        <p:spPr/>
        <p:txBody>
          <a:bodyPr/>
          <a:lstStyle/>
          <a:p>
            <a:r>
              <a:rPr lang="en-US" altLang="zh-CN" dirty="0"/>
              <a:t>Protein</a:t>
            </a:r>
            <a:endParaRPr lang="zh-CN" altLang="en-US" dirty="0"/>
          </a:p>
        </p:txBody>
      </p:sp>
      <p:sp>
        <p:nvSpPr>
          <p:cNvPr id="3" name="内容占位符 2">
            <a:extLst>
              <a:ext uri="{FF2B5EF4-FFF2-40B4-BE49-F238E27FC236}">
                <a16:creationId xmlns:a16="http://schemas.microsoft.com/office/drawing/2014/main" id="{B3671DDF-DD5C-44E9-B0B2-84610BD45649}"/>
              </a:ext>
            </a:extLst>
          </p:cNvPr>
          <p:cNvSpPr>
            <a:spLocks noGrp="1"/>
          </p:cNvSpPr>
          <p:nvPr>
            <p:ph idx="1"/>
          </p:nvPr>
        </p:nvSpPr>
        <p:spPr/>
        <p:txBody>
          <a:bodyPr/>
          <a:lstStyle/>
          <a:p>
            <a:r>
              <a:rPr lang="zh-CN" altLang="en-US" dirty="0"/>
              <a:t>为了做小分子的</a:t>
            </a:r>
            <a:r>
              <a:rPr lang="en-US" altLang="zh-CN" dirty="0"/>
              <a:t>docking</a:t>
            </a:r>
            <a:r>
              <a:rPr lang="zh-CN" altLang="en-US" dirty="0"/>
              <a:t>，我们首先要知道蛋白质的结合口袋在哪里。一般来说，我们常常处理的是晶体结构里，晶体结构里常常是带着配体的，那个配体所在的就是一个结合口袋。</a:t>
            </a:r>
            <a:endParaRPr lang="en-US" altLang="zh-CN" dirty="0"/>
          </a:p>
          <a:p>
            <a:r>
              <a:rPr lang="zh-CN" altLang="en-US" dirty="0"/>
              <a:t>当我们不知道结合口袋的位置或者配体所在位置不是我们想要的位置时，就要根据我们对蛋白质的理解来寻找口袋。幸而这种情况不多，而且也有</a:t>
            </a:r>
            <a:r>
              <a:rPr lang="en-US" altLang="zh-CN" dirty="0"/>
              <a:t>sitemap</a:t>
            </a:r>
            <a:r>
              <a:rPr lang="zh-CN" altLang="en-US" dirty="0"/>
              <a:t>等帮助我们寻找潜在的口袋。</a:t>
            </a:r>
          </a:p>
        </p:txBody>
      </p:sp>
    </p:spTree>
    <p:extLst>
      <p:ext uri="{BB962C8B-B14F-4D97-AF65-F5344CB8AC3E}">
        <p14:creationId xmlns:p14="http://schemas.microsoft.com/office/powerpoint/2010/main" val="393494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7F7E4ACB-F543-4FD2-B33C-49764B308EEF}"/>
              </a:ext>
            </a:extLst>
          </p:cNvPr>
          <p:cNvPicPr>
            <a:picLocks noGrp="1" noChangeAspect="1"/>
          </p:cNvPicPr>
          <p:nvPr>
            <p:ph idx="1"/>
          </p:nvPr>
        </p:nvPicPr>
        <p:blipFill>
          <a:blip r:embed="rId2"/>
          <a:stretch>
            <a:fillRect/>
          </a:stretch>
        </p:blipFill>
        <p:spPr>
          <a:xfrm>
            <a:off x="618834" y="230687"/>
            <a:ext cx="8173324" cy="4944428"/>
          </a:xfrm>
          <a:prstGeom prst="rect">
            <a:avLst/>
          </a:prstGeom>
        </p:spPr>
      </p:pic>
      <p:sp>
        <p:nvSpPr>
          <p:cNvPr id="5" name="文本框 4">
            <a:extLst>
              <a:ext uri="{FF2B5EF4-FFF2-40B4-BE49-F238E27FC236}">
                <a16:creationId xmlns:a16="http://schemas.microsoft.com/office/drawing/2014/main" id="{6FF3EDE8-64B9-4C79-9902-D38EEB883375}"/>
              </a:ext>
            </a:extLst>
          </p:cNvPr>
          <p:cNvSpPr txBox="1"/>
          <p:nvPr/>
        </p:nvSpPr>
        <p:spPr>
          <a:xfrm>
            <a:off x="8959175" y="1595336"/>
            <a:ext cx="2782110" cy="1477328"/>
          </a:xfrm>
          <a:prstGeom prst="rect">
            <a:avLst/>
          </a:prstGeom>
          <a:noFill/>
        </p:spPr>
        <p:txBody>
          <a:bodyPr wrap="square" rtlCol="0">
            <a:spAutoFit/>
          </a:bodyPr>
          <a:lstStyle/>
          <a:p>
            <a:r>
              <a:rPr lang="zh-CN" altLang="en-US" dirty="0"/>
              <a:t>以</a:t>
            </a:r>
            <a:r>
              <a:rPr lang="en-US" altLang="zh-CN" dirty="0"/>
              <a:t>1fjs</a:t>
            </a:r>
            <a:r>
              <a:rPr lang="zh-CN" altLang="en-US" dirty="0"/>
              <a:t>作为例子。打开晶体结构后可以看到里面是有配体的。我们就会用这个口袋的位置把其它的配体</a:t>
            </a:r>
            <a:r>
              <a:rPr lang="en-US" altLang="zh-CN" dirty="0"/>
              <a:t>dock</a:t>
            </a:r>
            <a:r>
              <a:rPr lang="zh-CN" altLang="en-US" dirty="0"/>
              <a:t>进去。</a:t>
            </a:r>
          </a:p>
        </p:txBody>
      </p:sp>
    </p:spTree>
    <p:extLst>
      <p:ext uri="{BB962C8B-B14F-4D97-AF65-F5344CB8AC3E}">
        <p14:creationId xmlns:p14="http://schemas.microsoft.com/office/powerpoint/2010/main" val="289597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6423B-291C-4180-8FB1-D8F4B3D10DD3}"/>
              </a:ext>
            </a:extLst>
          </p:cNvPr>
          <p:cNvSpPr>
            <a:spLocks noGrp="1"/>
          </p:cNvSpPr>
          <p:nvPr>
            <p:ph type="title"/>
          </p:nvPr>
        </p:nvSpPr>
        <p:spPr/>
        <p:txBody>
          <a:bodyPr/>
          <a:lstStyle/>
          <a:p>
            <a:r>
              <a:rPr lang="zh-CN" altLang="en-US" dirty="0"/>
              <a:t>三步</a:t>
            </a:r>
          </a:p>
        </p:txBody>
      </p:sp>
      <p:sp>
        <p:nvSpPr>
          <p:cNvPr id="3" name="内容占位符 2">
            <a:extLst>
              <a:ext uri="{FF2B5EF4-FFF2-40B4-BE49-F238E27FC236}">
                <a16:creationId xmlns:a16="http://schemas.microsoft.com/office/drawing/2014/main" id="{E9E72A1D-E8A9-46F9-842D-73A07DDFB751}"/>
              </a:ext>
            </a:extLst>
          </p:cNvPr>
          <p:cNvSpPr>
            <a:spLocks noGrp="1"/>
          </p:cNvSpPr>
          <p:nvPr>
            <p:ph idx="1"/>
          </p:nvPr>
        </p:nvSpPr>
        <p:spPr/>
        <p:txBody>
          <a:bodyPr/>
          <a:lstStyle/>
          <a:p>
            <a:r>
              <a:rPr lang="zh-CN" altLang="en-US" dirty="0"/>
              <a:t>准备蛋白质</a:t>
            </a:r>
            <a:endParaRPr lang="en-US" altLang="zh-CN" dirty="0"/>
          </a:p>
          <a:p>
            <a:r>
              <a:rPr lang="zh-CN" altLang="en-US" dirty="0"/>
              <a:t>准备小分子</a:t>
            </a:r>
            <a:endParaRPr lang="en-US" altLang="zh-CN" dirty="0"/>
          </a:p>
          <a:p>
            <a:r>
              <a:rPr lang="zh-CN" altLang="en-US" dirty="0"/>
              <a:t>做</a:t>
            </a:r>
            <a:r>
              <a:rPr lang="en-US" altLang="zh-CN" dirty="0"/>
              <a:t>grid</a:t>
            </a:r>
          </a:p>
          <a:p>
            <a:r>
              <a:rPr lang="en-US" altLang="zh-CN" dirty="0"/>
              <a:t>Docking</a:t>
            </a:r>
          </a:p>
          <a:p>
            <a:r>
              <a:rPr lang="zh-CN" altLang="en-US" dirty="0"/>
              <a:t>没错，我没数好数。</a:t>
            </a:r>
          </a:p>
        </p:txBody>
      </p:sp>
    </p:spTree>
    <p:extLst>
      <p:ext uri="{BB962C8B-B14F-4D97-AF65-F5344CB8AC3E}">
        <p14:creationId xmlns:p14="http://schemas.microsoft.com/office/powerpoint/2010/main" val="262844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C2838-B2BF-4A10-A704-5486621E256A}"/>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08DE1551-0052-4897-88E0-173282A48086}"/>
              </a:ext>
            </a:extLst>
          </p:cNvPr>
          <p:cNvPicPr>
            <a:picLocks noGrp="1" noChangeAspect="1"/>
          </p:cNvPicPr>
          <p:nvPr>
            <p:ph idx="1"/>
          </p:nvPr>
        </p:nvPicPr>
        <p:blipFill>
          <a:blip r:embed="rId2"/>
          <a:stretch>
            <a:fillRect/>
          </a:stretch>
        </p:blipFill>
        <p:spPr>
          <a:xfrm>
            <a:off x="920186" y="1690688"/>
            <a:ext cx="7757717" cy="4351338"/>
          </a:xfrm>
          <a:prstGeom prst="rect">
            <a:avLst/>
          </a:prstGeom>
        </p:spPr>
      </p:pic>
      <p:cxnSp>
        <p:nvCxnSpPr>
          <p:cNvPr id="8" name="直接箭头连接符 7">
            <a:extLst>
              <a:ext uri="{FF2B5EF4-FFF2-40B4-BE49-F238E27FC236}">
                <a16:creationId xmlns:a16="http://schemas.microsoft.com/office/drawing/2014/main" id="{083F1EB3-CDAC-4673-B7CD-A0846AAD6B59}"/>
              </a:ext>
            </a:extLst>
          </p:cNvPr>
          <p:cNvCxnSpPr/>
          <p:nvPr/>
        </p:nvCxnSpPr>
        <p:spPr>
          <a:xfrm flipH="1">
            <a:off x="1679510" y="1782147"/>
            <a:ext cx="7763070" cy="6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D6AD0A1-7F9F-4025-AE59-11F28AEB4866}"/>
              </a:ext>
            </a:extLst>
          </p:cNvPr>
          <p:cNvSpPr txBox="1"/>
          <p:nvPr/>
        </p:nvSpPr>
        <p:spPr>
          <a:xfrm>
            <a:off x="9685176" y="1614196"/>
            <a:ext cx="2295330" cy="2862322"/>
          </a:xfrm>
          <a:prstGeom prst="rect">
            <a:avLst/>
          </a:prstGeom>
          <a:noFill/>
        </p:spPr>
        <p:txBody>
          <a:bodyPr wrap="square" rtlCol="0">
            <a:spAutoFit/>
          </a:bodyPr>
          <a:lstStyle/>
          <a:p>
            <a:r>
              <a:rPr lang="zh-CN" altLang="en-US" dirty="0"/>
              <a:t>第一步是处理蛋白。使用的是这里的</a:t>
            </a:r>
            <a:r>
              <a:rPr lang="en-US" altLang="zh-CN" dirty="0"/>
              <a:t>protein preparation</a:t>
            </a:r>
            <a:r>
              <a:rPr lang="zh-CN" altLang="en-US" dirty="0"/>
              <a:t>。</a:t>
            </a:r>
            <a:endParaRPr lang="en-US" altLang="zh-CN" dirty="0"/>
          </a:p>
          <a:p>
            <a:r>
              <a:rPr lang="zh-CN" altLang="en-US" dirty="0"/>
              <a:t>因为我们得到的蛋白结构可能有各种问题，比如晶体结构常常是没有氢的，结构不是能量最低的状态等。这些都可以用</a:t>
            </a:r>
            <a:r>
              <a:rPr lang="en-US" altLang="zh-CN" dirty="0"/>
              <a:t>protein preparation</a:t>
            </a:r>
            <a:r>
              <a:rPr lang="zh-CN" altLang="en-US" dirty="0"/>
              <a:t>解决。</a:t>
            </a:r>
          </a:p>
        </p:txBody>
      </p:sp>
    </p:spTree>
    <p:extLst>
      <p:ext uri="{BB962C8B-B14F-4D97-AF65-F5344CB8AC3E}">
        <p14:creationId xmlns:p14="http://schemas.microsoft.com/office/powerpoint/2010/main" val="241022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F929B-5D58-4F46-85BB-4111D24D182A}"/>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D87E64E7-49FB-41C2-AA8D-15FDEB5AB344}"/>
              </a:ext>
            </a:extLst>
          </p:cNvPr>
          <p:cNvPicPr>
            <a:picLocks noGrp="1" noChangeAspect="1"/>
          </p:cNvPicPr>
          <p:nvPr>
            <p:ph idx="1"/>
          </p:nvPr>
        </p:nvPicPr>
        <p:blipFill>
          <a:blip r:embed="rId2"/>
          <a:stretch>
            <a:fillRect/>
          </a:stretch>
        </p:blipFill>
        <p:spPr>
          <a:xfrm>
            <a:off x="3963490" y="1825625"/>
            <a:ext cx="7232154" cy="4351338"/>
          </a:xfrm>
          <a:prstGeom prst="rect">
            <a:avLst/>
          </a:prstGeom>
        </p:spPr>
      </p:pic>
      <p:cxnSp>
        <p:nvCxnSpPr>
          <p:cNvPr id="6" name="直接箭头连接符 5">
            <a:extLst>
              <a:ext uri="{FF2B5EF4-FFF2-40B4-BE49-F238E27FC236}">
                <a16:creationId xmlns:a16="http://schemas.microsoft.com/office/drawing/2014/main" id="{70D329B2-34F0-42C4-A346-D315A2CAF29F}"/>
              </a:ext>
            </a:extLst>
          </p:cNvPr>
          <p:cNvCxnSpPr/>
          <p:nvPr/>
        </p:nvCxnSpPr>
        <p:spPr>
          <a:xfrm>
            <a:off x="3278221" y="1896894"/>
            <a:ext cx="685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9AC7F98-0CCC-4B29-83AA-CDB22E67A490}"/>
              </a:ext>
            </a:extLst>
          </p:cNvPr>
          <p:cNvSpPr txBox="1"/>
          <p:nvPr/>
        </p:nvSpPr>
        <p:spPr>
          <a:xfrm>
            <a:off x="2155371" y="1712228"/>
            <a:ext cx="802433" cy="369332"/>
          </a:xfrm>
          <a:prstGeom prst="rect">
            <a:avLst/>
          </a:prstGeom>
          <a:noFill/>
        </p:spPr>
        <p:txBody>
          <a:bodyPr wrap="square" rtlCol="0">
            <a:spAutoFit/>
          </a:bodyPr>
          <a:lstStyle/>
          <a:p>
            <a:r>
              <a:rPr lang="zh-CN" altLang="en-US" dirty="0"/>
              <a:t>点击</a:t>
            </a:r>
          </a:p>
        </p:txBody>
      </p:sp>
      <p:cxnSp>
        <p:nvCxnSpPr>
          <p:cNvPr id="10" name="直接箭头连接符 9">
            <a:extLst>
              <a:ext uri="{FF2B5EF4-FFF2-40B4-BE49-F238E27FC236}">
                <a16:creationId xmlns:a16="http://schemas.microsoft.com/office/drawing/2014/main" id="{465EC09E-FFB5-4CD5-B4EB-FC98EF2351A2}"/>
              </a:ext>
            </a:extLst>
          </p:cNvPr>
          <p:cNvCxnSpPr/>
          <p:nvPr/>
        </p:nvCxnSpPr>
        <p:spPr>
          <a:xfrm>
            <a:off x="3508310" y="3022105"/>
            <a:ext cx="1054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19C6EB0-9688-4245-84DA-671BE0A693BE}"/>
              </a:ext>
            </a:extLst>
          </p:cNvPr>
          <p:cNvSpPr txBox="1"/>
          <p:nvPr/>
        </p:nvSpPr>
        <p:spPr>
          <a:xfrm>
            <a:off x="133128" y="2837439"/>
            <a:ext cx="3147592" cy="369332"/>
          </a:xfrm>
          <a:prstGeom prst="rect">
            <a:avLst/>
          </a:prstGeom>
          <a:noFill/>
        </p:spPr>
        <p:txBody>
          <a:bodyPr wrap="square" rtlCol="0">
            <a:spAutoFit/>
          </a:bodyPr>
          <a:lstStyle/>
          <a:p>
            <a:r>
              <a:rPr lang="en-US" altLang="zh-CN" dirty="0"/>
              <a:t>Protein preparation wizard</a:t>
            </a:r>
            <a:r>
              <a:rPr lang="zh-CN" altLang="en-US" dirty="0"/>
              <a:t>框</a:t>
            </a:r>
          </a:p>
        </p:txBody>
      </p:sp>
      <p:cxnSp>
        <p:nvCxnSpPr>
          <p:cNvPr id="15" name="直接箭头连接符 14">
            <a:extLst>
              <a:ext uri="{FF2B5EF4-FFF2-40B4-BE49-F238E27FC236}">
                <a16:creationId xmlns:a16="http://schemas.microsoft.com/office/drawing/2014/main" id="{71B7085B-6907-4CF9-B699-DF6E2EE40315}"/>
              </a:ext>
            </a:extLst>
          </p:cNvPr>
          <p:cNvCxnSpPr>
            <a:stCxn id="7" idx="2"/>
          </p:cNvCxnSpPr>
          <p:nvPr/>
        </p:nvCxnSpPr>
        <p:spPr>
          <a:xfrm flipH="1">
            <a:off x="2556587" y="2081560"/>
            <a:ext cx="1" cy="755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F1F8781-1D80-4695-BBF0-985C3E804B4D}"/>
              </a:ext>
            </a:extLst>
          </p:cNvPr>
          <p:cNvSpPr txBox="1"/>
          <p:nvPr/>
        </p:nvSpPr>
        <p:spPr>
          <a:xfrm>
            <a:off x="2155772" y="2103100"/>
            <a:ext cx="461665" cy="755879"/>
          </a:xfrm>
          <a:prstGeom prst="rect">
            <a:avLst/>
          </a:prstGeom>
          <a:noFill/>
        </p:spPr>
        <p:txBody>
          <a:bodyPr vert="eaVert" wrap="square" rtlCol="0">
            <a:spAutoFit/>
          </a:bodyPr>
          <a:lstStyle/>
          <a:p>
            <a:r>
              <a:rPr lang="zh-CN" altLang="en-US" dirty="0"/>
              <a:t>出现</a:t>
            </a:r>
          </a:p>
        </p:txBody>
      </p:sp>
      <p:sp>
        <p:nvSpPr>
          <p:cNvPr id="17" name="文本框 16">
            <a:extLst>
              <a:ext uri="{FF2B5EF4-FFF2-40B4-BE49-F238E27FC236}">
                <a16:creationId xmlns:a16="http://schemas.microsoft.com/office/drawing/2014/main" id="{E76A357D-073A-4B8F-B204-0F2192B8975E}"/>
              </a:ext>
            </a:extLst>
          </p:cNvPr>
          <p:cNvSpPr txBox="1"/>
          <p:nvPr/>
        </p:nvSpPr>
        <p:spPr>
          <a:xfrm>
            <a:off x="485192" y="5355771"/>
            <a:ext cx="2901820" cy="646331"/>
          </a:xfrm>
          <a:prstGeom prst="rect">
            <a:avLst/>
          </a:prstGeom>
          <a:noFill/>
        </p:spPr>
        <p:txBody>
          <a:bodyPr wrap="square" rtlCol="0">
            <a:spAutoFit/>
          </a:bodyPr>
          <a:lstStyle/>
          <a:p>
            <a:r>
              <a:rPr lang="zh-CN" altLang="en-US" dirty="0"/>
              <a:t>点击</a:t>
            </a:r>
            <a:r>
              <a:rPr lang="en-US" altLang="zh-CN" dirty="0"/>
              <a:t>view problems</a:t>
            </a:r>
            <a:r>
              <a:rPr lang="zh-CN" altLang="en-US" dirty="0"/>
              <a:t>就能看到结构存在的一系列问题</a:t>
            </a:r>
          </a:p>
        </p:txBody>
      </p:sp>
      <p:cxnSp>
        <p:nvCxnSpPr>
          <p:cNvPr id="19" name="直接箭头连接符 18">
            <a:extLst>
              <a:ext uri="{FF2B5EF4-FFF2-40B4-BE49-F238E27FC236}">
                <a16:creationId xmlns:a16="http://schemas.microsoft.com/office/drawing/2014/main" id="{4CDD3BA5-736B-4F7E-90A1-78EE7DBF3D3B}"/>
              </a:ext>
            </a:extLst>
          </p:cNvPr>
          <p:cNvCxnSpPr/>
          <p:nvPr/>
        </p:nvCxnSpPr>
        <p:spPr>
          <a:xfrm>
            <a:off x="3181739" y="5673012"/>
            <a:ext cx="1548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78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A14C1-1C1D-4300-ADB2-FD1B75DBF56D}"/>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4984B1ED-B648-4826-962D-38108C6CF2A2}"/>
              </a:ext>
            </a:extLst>
          </p:cNvPr>
          <p:cNvPicPr>
            <a:picLocks noGrp="1" noChangeAspect="1"/>
          </p:cNvPicPr>
          <p:nvPr>
            <p:ph idx="1"/>
          </p:nvPr>
        </p:nvPicPr>
        <p:blipFill>
          <a:blip r:embed="rId2"/>
          <a:stretch>
            <a:fillRect/>
          </a:stretch>
        </p:blipFill>
        <p:spPr>
          <a:xfrm>
            <a:off x="4591376" y="1690688"/>
            <a:ext cx="6256301" cy="4351338"/>
          </a:xfrm>
          <a:prstGeom prst="rect">
            <a:avLst/>
          </a:prstGeom>
        </p:spPr>
      </p:pic>
      <p:sp>
        <p:nvSpPr>
          <p:cNvPr id="5" name="文本框 4">
            <a:extLst>
              <a:ext uri="{FF2B5EF4-FFF2-40B4-BE49-F238E27FC236}">
                <a16:creationId xmlns:a16="http://schemas.microsoft.com/office/drawing/2014/main" id="{806F9368-6E02-4817-8879-ED02A54913CA}"/>
              </a:ext>
            </a:extLst>
          </p:cNvPr>
          <p:cNvSpPr txBox="1"/>
          <p:nvPr/>
        </p:nvSpPr>
        <p:spPr>
          <a:xfrm>
            <a:off x="1152688" y="1951672"/>
            <a:ext cx="2908570" cy="1477328"/>
          </a:xfrm>
          <a:prstGeom prst="rect">
            <a:avLst/>
          </a:prstGeom>
          <a:noFill/>
        </p:spPr>
        <p:txBody>
          <a:bodyPr wrap="square" rtlCol="0">
            <a:spAutoFit/>
          </a:bodyPr>
          <a:lstStyle/>
          <a:p>
            <a:r>
              <a:rPr lang="zh-CN" altLang="en-US" dirty="0"/>
              <a:t>做好选择以后点击</a:t>
            </a:r>
            <a:r>
              <a:rPr lang="en-US" altLang="zh-CN" dirty="0"/>
              <a:t>preprocess</a:t>
            </a:r>
            <a:r>
              <a:rPr lang="zh-CN" altLang="en-US" dirty="0"/>
              <a:t>。仔细阅读每个可勾选的位置了解都在做什么。不过一般就用默认的就够了。</a:t>
            </a:r>
          </a:p>
        </p:txBody>
      </p:sp>
    </p:spTree>
    <p:extLst>
      <p:ext uri="{BB962C8B-B14F-4D97-AF65-F5344CB8AC3E}">
        <p14:creationId xmlns:p14="http://schemas.microsoft.com/office/powerpoint/2010/main" val="335510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C6CD3-78D9-4056-A9F4-035E7E653CCC}"/>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A13DFD6D-96F0-4C56-9C5F-7B8691977E8B}"/>
              </a:ext>
            </a:extLst>
          </p:cNvPr>
          <p:cNvPicPr>
            <a:picLocks noGrp="1" noChangeAspect="1"/>
          </p:cNvPicPr>
          <p:nvPr>
            <p:ph idx="1"/>
          </p:nvPr>
        </p:nvPicPr>
        <p:blipFill>
          <a:blip r:embed="rId2"/>
          <a:stretch>
            <a:fillRect/>
          </a:stretch>
        </p:blipFill>
        <p:spPr>
          <a:xfrm>
            <a:off x="2800360" y="1690688"/>
            <a:ext cx="9186230" cy="4231431"/>
          </a:xfrm>
          <a:prstGeom prst="rect">
            <a:avLst/>
          </a:prstGeom>
        </p:spPr>
      </p:pic>
      <p:sp>
        <p:nvSpPr>
          <p:cNvPr id="5" name="文本框 4">
            <a:extLst>
              <a:ext uri="{FF2B5EF4-FFF2-40B4-BE49-F238E27FC236}">
                <a16:creationId xmlns:a16="http://schemas.microsoft.com/office/drawing/2014/main" id="{3826F809-F47F-40F8-BBCC-FBCCBBDF1705}"/>
              </a:ext>
            </a:extLst>
          </p:cNvPr>
          <p:cNvSpPr txBox="1"/>
          <p:nvPr/>
        </p:nvSpPr>
        <p:spPr>
          <a:xfrm>
            <a:off x="205410" y="1877438"/>
            <a:ext cx="2450241" cy="2585323"/>
          </a:xfrm>
          <a:prstGeom prst="rect">
            <a:avLst/>
          </a:prstGeom>
          <a:noFill/>
        </p:spPr>
        <p:txBody>
          <a:bodyPr wrap="square" rtlCol="0">
            <a:spAutoFit/>
          </a:bodyPr>
          <a:lstStyle/>
          <a:p>
            <a:r>
              <a:rPr lang="zh-CN" altLang="en-US" dirty="0"/>
              <a:t>点击</a:t>
            </a:r>
            <a:r>
              <a:rPr lang="en-US" altLang="zh-CN" dirty="0"/>
              <a:t>preprocess</a:t>
            </a:r>
            <a:r>
              <a:rPr lang="zh-CN" altLang="en-US" dirty="0"/>
              <a:t>后等它处理完，就会出现一个新的处理过的结构，在</a:t>
            </a:r>
            <a:r>
              <a:rPr lang="en-US" altLang="zh-CN" dirty="0"/>
              <a:t>entry</a:t>
            </a:r>
            <a:r>
              <a:rPr lang="zh-CN" altLang="en-US" dirty="0"/>
              <a:t>处，</a:t>
            </a:r>
            <a:r>
              <a:rPr lang="en-US" altLang="zh-CN" dirty="0"/>
              <a:t>XXX-process</a:t>
            </a:r>
            <a:r>
              <a:rPr lang="zh-CN" altLang="en-US" dirty="0"/>
              <a:t>。在我这个结构这里，</a:t>
            </a:r>
            <a:r>
              <a:rPr lang="en-US" altLang="zh-CN" dirty="0"/>
              <a:t>preprocess</a:t>
            </a:r>
            <a:r>
              <a:rPr lang="zh-CN" altLang="en-US" dirty="0"/>
              <a:t>还没解决完所用问题，不过看它的</a:t>
            </a:r>
            <a:r>
              <a:rPr lang="en-US" altLang="zh-CN" dirty="0"/>
              <a:t>note</a:t>
            </a:r>
            <a:r>
              <a:rPr lang="zh-CN" altLang="en-US" dirty="0"/>
              <a:t>，可以在后续的步骤解决。</a:t>
            </a:r>
          </a:p>
        </p:txBody>
      </p:sp>
      <p:cxnSp>
        <p:nvCxnSpPr>
          <p:cNvPr id="7" name="直接箭头连接符 6">
            <a:extLst>
              <a:ext uri="{FF2B5EF4-FFF2-40B4-BE49-F238E27FC236}">
                <a16:creationId xmlns:a16="http://schemas.microsoft.com/office/drawing/2014/main" id="{ADE00FBA-9674-4367-9CE2-11ABC9A8ECF5}"/>
              </a:ext>
            </a:extLst>
          </p:cNvPr>
          <p:cNvCxnSpPr/>
          <p:nvPr/>
        </p:nvCxnSpPr>
        <p:spPr>
          <a:xfrm>
            <a:off x="1867711" y="3978613"/>
            <a:ext cx="2558374" cy="1011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8683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1116</Words>
  <Application>Microsoft Office PowerPoint</Application>
  <PresentationFormat>宽屏</PresentationFormat>
  <Paragraphs>94</Paragraphs>
  <Slides>28</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vt:i4>
      </vt:variant>
    </vt:vector>
  </HeadingPairs>
  <TitlesOfParts>
    <vt:vector size="32" baseType="lpstr">
      <vt:lpstr>等线</vt:lpstr>
      <vt:lpstr>等线 Light</vt:lpstr>
      <vt:lpstr>Arial</vt:lpstr>
      <vt:lpstr>Office 主题​​</vt:lpstr>
      <vt:lpstr>Docking</vt:lpstr>
      <vt:lpstr>Introduction</vt:lpstr>
      <vt:lpstr>Protein</vt:lpstr>
      <vt:lpstr>PowerPoint 演示文稿</vt:lpstr>
      <vt:lpstr>三步</vt:lpstr>
      <vt:lpstr>Protein Preparation</vt:lpstr>
      <vt:lpstr>Protein Preparation</vt:lpstr>
      <vt:lpstr>Protein Preparation</vt:lpstr>
      <vt:lpstr>Protein Preparation</vt:lpstr>
      <vt:lpstr>Protein Preparation</vt:lpstr>
      <vt:lpstr>Protein Preparation</vt:lpstr>
      <vt:lpstr>Ligand preparation</vt:lpstr>
      <vt:lpstr>Ligand preparation</vt:lpstr>
      <vt:lpstr>Ligand preparation</vt:lpstr>
      <vt:lpstr>Ligand preparation</vt:lpstr>
      <vt:lpstr>Ligand preparation</vt:lpstr>
      <vt:lpstr>Grid Generation</vt:lpstr>
      <vt:lpstr>Grid Generation</vt:lpstr>
      <vt:lpstr>Grid Generation</vt:lpstr>
      <vt:lpstr>Grid Generation</vt:lpstr>
      <vt:lpstr>Ligand Docking</vt:lpstr>
      <vt:lpstr>Ligand Docking</vt:lpstr>
      <vt:lpstr>Ligand Docking</vt:lpstr>
      <vt:lpstr>Ligand Docking</vt:lpstr>
      <vt:lpstr>See The Result</vt:lpstr>
      <vt:lpstr>See The Result</vt:lpstr>
      <vt:lpstr>See The Result</vt:lpstr>
      <vt:lpstr>See The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Docking</dc:title>
  <dc:creator>郭 昱</dc:creator>
  <cp:lastModifiedBy>昱 郭</cp:lastModifiedBy>
  <cp:revision>12</cp:revision>
  <dcterms:created xsi:type="dcterms:W3CDTF">2018-06-16T15:53:48Z</dcterms:created>
  <dcterms:modified xsi:type="dcterms:W3CDTF">2024-09-08T13:36:05Z</dcterms:modified>
</cp:coreProperties>
</file>